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handoutMasterIdLst>
    <p:handoutMasterId r:id="rId27"/>
  </p:handoutMasterIdLst>
  <p:sldIdLst>
    <p:sldId id="296" r:id="rId2"/>
    <p:sldId id="313" r:id="rId3"/>
    <p:sldId id="323" r:id="rId4"/>
    <p:sldId id="298" r:id="rId5"/>
    <p:sldId id="410" r:id="rId6"/>
    <p:sldId id="314" r:id="rId7"/>
    <p:sldId id="317" r:id="rId8"/>
    <p:sldId id="315" r:id="rId9"/>
    <p:sldId id="338" r:id="rId10"/>
    <p:sldId id="334" r:id="rId11"/>
    <p:sldId id="369" r:id="rId12"/>
    <p:sldId id="340" r:id="rId13"/>
    <p:sldId id="339" r:id="rId14"/>
    <p:sldId id="335" r:id="rId15"/>
    <p:sldId id="414" r:id="rId16"/>
    <p:sldId id="421" r:id="rId17"/>
    <p:sldId id="423" r:id="rId18"/>
    <p:sldId id="424" r:id="rId19"/>
    <p:sldId id="429" r:id="rId20"/>
    <p:sldId id="333" r:id="rId21"/>
    <p:sldId id="430" r:id="rId22"/>
    <p:sldId id="277" r:id="rId23"/>
    <p:sldId id="370" r:id="rId24"/>
    <p:sldId id="371" r:id="rId25"/>
  </p:sldIdLst>
  <p:sldSz cx="9906000" cy="6858000" type="A4"/>
  <p:notesSz cx="6799263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0066"/>
    <a:srgbClr val="CC0066"/>
    <a:srgbClr val="18A5DE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814" autoAdjust="0"/>
    <p:restoredTop sz="94671" autoAdjust="0"/>
  </p:normalViewPr>
  <p:slideViewPr>
    <p:cSldViewPr snapToGrid="0">
      <p:cViewPr>
        <p:scale>
          <a:sx n="66" d="100"/>
          <a:sy n="66" d="100"/>
        </p:scale>
        <p:origin x="-1284" y="-42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79E7FA-D818-49F9-9440-1A92BE5E40A5}" type="doc">
      <dgm:prSet loTypeId="urn:microsoft.com/office/officeart/2009/3/layout/StepUpProcess" loCatId="process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IN"/>
        </a:p>
      </dgm:t>
    </dgm:pt>
    <dgm:pt modelId="{4BA002C6-8A1F-4643-B77B-5456AFE186E5}">
      <dgm:prSet phldrT="[Text]" custT="1"/>
      <dgm:spPr/>
      <dgm:t>
        <a:bodyPr/>
        <a:lstStyle/>
        <a:p>
          <a:r>
            <a:rPr lang="en-IN" sz="18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GIS TRAINING </a:t>
          </a:r>
        </a:p>
        <a:p>
          <a:r>
            <a:rPr lang="en-IN" sz="18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WRD OFFICIALS USING </a:t>
          </a:r>
        </a:p>
        <a:p>
          <a:r>
            <a:rPr lang="en-IN" sz="1800" dirty="0" smtClean="0">
              <a:solidFill>
                <a:schemeClr val="accent2">
                  <a:lumMod val="60000"/>
                  <a:lumOff val="40000"/>
                </a:schemeClr>
              </a:solidFill>
            </a:rPr>
            <a:t>ARC GIS</a:t>
          </a:r>
          <a:endParaRPr lang="en-IN" sz="1800" dirty="0">
            <a:solidFill>
              <a:schemeClr val="accent2">
                <a:lumMod val="60000"/>
                <a:lumOff val="40000"/>
              </a:schemeClr>
            </a:solidFill>
          </a:endParaRPr>
        </a:p>
      </dgm:t>
    </dgm:pt>
    <dgm:pt modelId="{75E8FAEE-3146-4ABD-9E72-D992010D4FEE}" type="parTrans" cxnId="{CADA1817-D7AC-4480-823D-9517EE17BC33}">
      <dgm:prSet/>
      <dgm:spPr/>
      <dgm:t>
        <a:bodyPr/>
        <a:lstStyle/>
        <a:p>
          <a:endParaRPr lang="en-IN"/>
        </a:p>
      </dgm:t>
    </dgm:pt>
    <dgm:pt modelId="{FB412A9D-A21D-4E69-9A59-E62FEA1BD68D}" type="sibTrans" cxnId="{CADA1817-D7AC-4480-823D-9517EE17BC33}">
      <dgm:prSet/>
      <dgm:spPr/>
      <dgm:t>
        <a:bodyPr/>
        <a:lstStyle/>
        <a:p>
          <a:endParaRPr lang="en-IN"/>
        </a:p>
      </dgm:t>
    </dgm:pt>
    <dgm:pt modelId="{15D3B1A0-AF5A-496B-AFFC-C3A18A8C73F2}">
      <dgm:prSet phldrT="[Text]" custT="1"/>
      <dgm:spPr/>
      <dgm:t>
        <a:bodyPr/>
        <a:lstStyle/>
        <a:p>
          <a:r>
            <a:rPr lang="en-IN" sz="1800" dirty="0" smtClean="0">
              <a:solidFill>
                <a:schemeClr val="accent4">
                  <a:lumMod val="75000"/>
                </a:schemeClr>
              </a:solidFill>
            </a:rPr>
            <a:t>CREATION OF MODEL WEBSITE &amp; COLLECTION DATA OF DATABASE</a:t>
          </a:r>
          <a:endParaRPr lang="en-IN" sz="1800" dirty="0">
            <a:solidFill>
              <a:schemeClr val="accent4">
                <a:lumMod val="75000"/>
              </a:schemeClr>
            </a:solidFill>
          </a:endParaRPr>
        </a:p>
      </dgm:t>
    </dgm:pt>
    <dgm:pt modelId="{B37DDFA4-1C6B-48B3-A40E-6E6C21F5A12B}" type="parTrans" cxnId="{55BE9D58-516F-4A4C-BDE7-A3FB9DFE11FE}">
      <dgm:prSet/>
      <dgm:spPr/>
      <dgm:t>
        <a:bodyPr/>
        <a:lstStyle/>
        <a:p>
          <a:endParaRPr lang="en-IN"/>
        </a:p>
      </dgm:t>
    </dgm:pt>
    <dgm:pt modelId="{951D979C-7046-4640-83EA-6E2321BC4004}" type="sibTrans" cxnId="{55BE9D58-516F-4A4C-BDE7-A3FB9DFE11FE}">
      <dgm:prSet/>
      <dgm:spPr/>
      <dgm:t>
        <a:bodyPr/>
        <a:lstStyle/>
        <a:p>
          <a:endParaRPr lang="en-IN"/>
        </a:p>
      </dgm:t>
    </dgm:pt>
    <dgm:pt modelId="{A1EC63CB-973C-4053-ABA3-19CF644F4E45}">
      <dgm:prSet phldrT="[Text]" custT="1"/>
      <dgm:spPr/>
      <dgm:t>
        <a:bodyPr/>
        <a:lstStyle/>
        <a:p>
          <a:endParaRPr lang="en-IN" sz="1800" dirty="0"/>
        </a:p>
      </dgm:t>
    </dgm:pt>
    <dgm:pt modelId="{AFE2A723-8234-4D87-A651-5AB21778FA9F}" type="parTrans" cxnId="{3B4E3C41-3D77-4149-970E-C884A361587B}">
      <dgm:prSet/>
      <dgm:spPr/>
      <dgm:t>
        <a:bodyPr/>
        <a:lstStyle/>
        <a:p>
          <a:endParaRPr lang="en-IN"/>
        </a:p>
      </dgm:t>
    </dgm:pt>
    <dgm:pt modelId="{50718EF4-0A8D-4FCF-92F6-ED9C2F6B727B}" type="sibTrans" cxnId="{3B4E3C41-3D77-4149-970E-C884A361587B}">
      <dgm:prSet/>
      <dgm:spPr/>
      <dgm:t>
        <a:bodyPr/>
        <a:lstStyle/>
        <a:p>
          <a:endParaRPr lang="en-IN"/>
        </a:p>
      </dgm:t>
    </dgm:pt>
    <dgm:pt modelId="{B7628A8C-FBD9-4D8D-90A6-2F5DCE7DB302}">
      <dgm:prSet phldrT="[Text]" custT="1"/>
      <dgm:spPr/>
      <dgm:t>
        <a:bodyPr/>
        <a:lstStyle/>
        <a:p>
          <a:pPr algn="l"/>
          <a:endParaRPr lang="en-IN" sz="1800" dirty="0"/>
        </a:p>
      </dgm:t>
    </dgm:pt>
    <dgm:pt modelId="{9C725D43-F614-4EF1-9878-0D819C57F754}" type="parTrans" cxnId="{A3C5BFEF-FB34-4E14-B98D-AA883E1CFFE9}">
      <dgm:prSet/>
      <dgm:spPr/>
      <dgm:t>
        <a:bodyPr/>
        <a:lstStyle/>
        <a:p>
          <a:endParaRPr lang="en-IN"/>
        </a:p>
      </dgm:t>
    </dgm:pt>
    <dgm:pt modelId="{91DCEA94-C8BB-4FE1-B887-8A838452C103}" type="sibTrans" cxnId="{A3C5BFEF-FB34-4E14-B98D-AA883E1CFFE9}">
      <dgm:prSet/>
      <dgm:spPr/>
      <dgm:t>
        <a:bodyPr/>
        <a:lstStyle/>
        <a:p>
          <a:endParaRPr lang="en-IN"/>
        </a:p>
      </dgm:t>
    </dgm:pt>
    <dgm:pt modelId="{09D40DB5-01EE-40AA-B4C6-1A0A37C84732}">
      <dgm:prSet phldrT="[Text]" custT="1"/>
      <dgm:spPr/>
      <dgm:t>
        <a:bodyPr/>
        <a:lstStyle/>
        <a:p>
          <a:r>
            <a:rPr lang="en-IN" sz="4000" dirty="0" smtClean="0"/>
            <a:t> </a:t>
          </a:r>
          <a:endParaRPr lang="en-IN" sz="3000" b="1" dirty="0">
            <a:solidFill>
              <a:srgbClr val="FF0000"/>
            </a:solidFill>
          </a:endParaRPr>
        </a:p>
      </dgm:t>
    </dgm:pt>
    <dgm:pt modelId="{BC486254-CECD-4D65-8A3F-EF4D8ABF845D}" type="parTrans" cxnId="{D94ADDD0-0450-42B2-8F17-1F53BF4433C1}">
      <dgm:prSet/>
      <dgm:spPr/>
      <dgm:t>
        <a:bodyPr/>
        <a:lstStyle/>
        <a:p>
          <a:endParaRPr lang="en-IN"/>
        </a:p>
      </dgm:t>
    </dgm:pt>
    <dgm:pt modelId="{9431D108-46AC-4FAC-9B15-BE51079FD439}" type="sibTrans" cxnId="{D94ADDD0-0450-42B2-8F17-1F53BF4433C1}">
      <dgm:prSet/>
      <dgm:spPr/>
      <dgm:t>
        <a:bodyPr/>
        <a:lstStyle/>
        <a:p>
          <a:endParaRPr lang="en-IN"/>
        </a:p>
      </dgm:t>
    </dgm:pt>
    <dgm:pt modelId="{BDCE9F27-E5E4-4AB3-AD31-4D037FCFCD41}">
      <dgm:prSet phldrT="[Text]" custT="1"/>
      <dgm:spPr/>
      <dgm:t>
        <a:bodyPr/>
        <a:lstStyle/>
        <a:p>
          <a:endParaRPr lang="en-IN" sz="3000" b="1" dirty="0">
            <a:solidFill>
              <a:srgbClr val="FF0000"/>
            </a:solidFill>
          </a:endParaRPr>
        </a:p>
      </dgm:t>
    </dgm:pt>
    <dgm:pt modelId="{F4D87351-2B75-4F6E-A29E-45477B2087A6}" type="parTrans" cxnId="{EC2C753C-4052-4E10-A8BC-3A03B32B4858}">
      <dgm:prSet/>
      <dgm:spPr/>
      <dgm:t>
        <a:bodyPr/>
        <a:lstStyle/>
        <a:p>
          <a:endParaRPr lang="en-IN"/>
        </a:p>
      </dgm:t>
    </dgm:pt>
    <dgm:pt modelId="{A81BF021-0544-4CEB-BC08-C0BE79D0316E}" type="sibTrans" cxnId="{EC2C753C-4052-4E10-A8BC-3A03B32B4858}">
      <dgm:prSet/>
      <dgm:spPr/>
      <dgm:t>
        <a:bodyPr/>
        <a:lstStyle/>
        <a:p>
          <a:endParaRPr lang="en-IN"/>
        </a:p>
      </dgm:t>
    </dgm:pt>
    <dgm:pt modelId="{62F58DD2-8084-4DFF-9CF3-344B94F295CB}" type="pres">
      <dgm:prSet presAssocID="{CA79E7FA-D818-49F9-9440-1A92BE5E40A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IN"/>
        </a:p>
      </dgm:t>
    </dgm:pt>
    <dgm:pt modelId="{8E2A86F5-D1DF-4038-90B5-2CC3459AC06E}" type="pres">
      <dgm:prSet presAssocID="{4BA002C6-8A1F-4643-B77B-5456AFE186E5}" presName="composite" presStyleCnt="0"/>
      <dgm:spPr/>
    </dgm:pt>
    <dgm:pt modelId="{30A069AE-15F0-4BA0-A5CD-40BD9A0A4F7E}" type="pres">
      <dgm:prSet presAssocID="{4BA002C6-8A1F-4643-B77B-5456AFE186E5}" presName="LShape" presStyleLbl="alignNode1" presStyleIdx="0" presStyleCnt="11" custScaleX="81865" custScaleY="127405" custLinFactNeighborX="-267" custLinFactNeighborY="941"/>
      <dgm:spPr/>
    </dgm:pt>
    <dgm:pt modelId="{C4FC00D0-4BB7-4BCA-9A96-FF6E6ED86410}" type="pres">
      <dgm:prSet presAssocID="{4BA002C6-8A1F-4643-B77B-5456AFE186E5}" presName="ParentText" presStyleLbl="revTx" presStyleIdx="0" presStyleCnt="6" custLinFactY="-23973" custLinFactNeighborX="-1258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02113C5-CC31-4E57-A279-6C7DE8A46FEE}" type="pres">
      <dgm:prSet presAssocID="{4BA002C6-8A1F-4643-B77B-5456AFE186E5}" presName="Triangle" presStyleLbl="alignNode1" presStyleIdx="1" presStyleCnt="11" custLinFactNeighborX="-17594" custLinFactNeighborY="1960"/>
      <dgm:spPr/>
    </dgm:pt>
    <dgm:pt modelId="{8D2E52F6-A43C-4510-BE09-78358612C280}" type="pres">
      <dgm:prSet presAssocID="{FB412A9D-A21D-4E69-9A59-E62FEA1BD68D}" presName="sibTrans" presStyleCnt="0"/>
      <dgm:spPr/>
    </dgm:pt>
    <dgm:pt modelId="{FDFA9449-4CFD-4403-8674-5E7222E82C7D}" type="pres">
      <dgm:prSet presAssocID="{FB412A9D-A21D-4E69-9A59-E62FEA1BD68D}" presName="space" presStyleCnt="0"/>
      <dgm:spPr/>
    </dgm:pt>
    <dgm:pt modelId="{2DA69BAB-0CA8-4E74-BE32-664A926A9107}" type="pres">
      <dgm:prSet presAssocID="{15D3B1A0-AF5A-496B-AFFC-C3A18A8C73F2}" presName="composite" presStyleCnt="0"/>
      <dgm:spPr/>
    </dgm:pt>
    <dgm:pt modelId="{0969320A-325A-455B-A27B-5B3718268E61}" type="pres">
      <dgm:prSet presAssocID="{15D3B1A0-AF5A-496B-AFFC-C3A18A8C73F2}" presName="LShape" presStyleLbl="alignNode1" presStyleIdx="2" presStyleCnt="11" custScaleX="85297" custScaleY="122055" custLinFactNeighborX="-11315" custLinFactNeighborY="-14235"/>
      <dgm:spPr/>
    </dgm:pt>
    <dgm:pt modelId="{43A838D8-FC38-4421-B157-409F7EC05DF9}" type="pres">
      <dgm:prSet presAssocID="{15D3B1A0-AF5A-496B-AFFC-C3A18A8C73F2}" presName="ParentText" presStyleLbl="revTx" presStyleIdx="1" presStyleCnt="6" custLinFactY="-37485" custLinFactNeighborX="-1563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2DB0341-23C5-4C5E-B54A-FA064D889FE4}" type="pres">
      <dgm:prSet presAssocID="{15D3B1A0-AF5A-496B-AFFC-C3A18A8C73F2}" presName="Triangle" presStyleLbl="alignNode1" presStyleIdx="3" presStyleCnt="11" custLinFactX="-6599" custLinFactNeighborX="-100000" custLinFactNeighborY="-33306"/>
      <dgm:spPr/>
    </dgm:pt>
    <dgm:pt modelId="{D420DA58-906A-4821-83DD-ABBBED61122B}" type="pres">
      <dgm:prSet presAssocID="{951D979C-7046-4640-83EA-6E2321BC4004}" presName="sibTrans" presStyleCnt="0"/>
      <dgm:spPr/>
    </dgm:pt>
    <dgm:pt modelId="{3B4AEF32-C4D6-42A1-A21C-5D31D95E00CF}" type="pres">
      <dgm:prSet presAssocID="{951D979C-7046-4640-83EA-6E2321BC4004}" presName="space" presStyleCnt="0"/>
      <dgm:spPr/>
    </dgm:pt>
    <dgm:pt modelId="{39B8DADA-54C1-4311-A30A-3A821B3DFE1C}" type="pres">
      <dgm:prSet presAssocID="{A1EC63CB-973C-4053-ABA3-19CF644F4E45}" presName="composite" presStyleCnt="0"/>
      <dgm:spPr/>
    </dgm:pt>
    <dgm:pt modelId="{38E76CD8-B552-42B0-94A4-E7065BC888E5}" type="pres">
      <dgm:prSet presAssocID="{A1EC63CB-973C-4053-ABA3-19CF644F4E45}" presName="LShape" presStyleLbl="alignNode1" presStyleIdx="4" presStyleCnt="11" custScaleX="97307" custScaleY="142979" custLinFactNeighborX="-25001" custLinFactNeighborY="-14918"/>
      <dgm:spPr/>
    </dgm:pt>
    <dgm:pt modelId="{F9C43077-EFD7-4E2E-9F17-915063B145FC}" type="pres">
      <dgm:prSet presAssocID="{A1EC63CB-973C-4053-ABA3-19CF644F4E45}" presName="ParentText" presStyleLbl="revTx" presStyleIdx="2" presStyleCnt="6" custLinFactY="-44804" custLinFactNeighborX="-42043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4D3EC04-3DCA-4DCE-A993-CA194292E217}" type="pres">
      <dgm:prSet presAssocID="{A1EC63CB-973C-4053-ABA3-19CF644F4E45}" presName="Triangle" presStyleLbl="alignNode1" presStyleIdx="5" presStyleCnt="11" custLinFactX="-56844" custLinFactNeighborX="-100000" custLinFactNeighborY="-73809"/>
      <dgm:spPr/>
    </dgm:pt>
    <dgm:pt modelId="{140FC54B-4F25-41E2-BCD0-3D8BA652A4C1}" type="pres">
      <dgm:prSet presAssocID="{50718EF4-0A8D-4FCF-92F6-ED9C2F6B727B}" presName="sibTrans" presStyleCnt="0"/>
      <dgm:spPr/>
    </dgm:pt>
    <dgm:pt modelId="{F7E82B90-2346-4369-8825-D35CBF338C74}" type="pres">
      <dgm:prSet presAssocID="{50718EF4-0A8D-4FCF-92F6-ED9C2F6B727B}" presName="space" presStyleCnt="0"/>
      <dgm:spPr/>
    </dgm:pt>
    <dgm:pt modelId="{966AC1AB-7284-40C3-B2D6-C10F3167D1E0}" type="pres">
      <dgm:prSet presAssocID="{B7628A8C-FBD9-4D8D-90A6-2F5DCE7DB302}" presName="composite" presStyleCnt="0"/>
      <dgm:spPr/>
    </dgm:pt>
    <dgm:pt modelId="{9270516A-4BB7-4BC9-A290-76F0C1A76D0E}" type="pres">
      <dgm:prSet presAssocID="{B7628A8C-FBD9-4D8D-90A6-2F5DCE7DB302}" presName="LShape" presStyleLbl="alignNode1" presStyleIdx="6" presStyleCnt="11" custScaleY="176240" custLinFactNeighborX="-29336" custLinFactNeighborY="-23183"/>
      <dgm:spPr/>
    </dgm:pt>
    <dgm:pt modelId="{C846DB87-DC7F-4634-89E1-779AB103B461}" type="pres">
      <dgm:prSet presAssocID="{B7628A8C-FBD9-4D8D-90A6-2F5DCE7DB302}" presName="ParentText" presStyleLbl="revTx" presStyleIdx="3" presStyleCnt="6" custLinFactY="-66989" custLinFactNeighborX="-45249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745AB87-E99F-4EAD-88B0-C5A6C9C2ACC9}" type="pres">
      <dgm:prSet presAssocID="{B7628A8C-FBD9-4D8D-90A6-2F5DCE7DB302}" presName="Triangle" presStyleLbl="alignNode1" presStyleIdx="7" presStyleCnt="11" custLinFactX="-72133" custLinFactY="-58356" custLinFactNeighborX="-100000" custLinFactNeighborY="-100000"/>
      <dgm:spPr/>
    </dgm:pt>
    <dgm:pt modelId="{DF58D810-670E-494A-870F-A4803D31700C}" type="pres">
      <dgm:prSet presAssocID="{91DCEA94-C8BB-4FE1-B887-8A838452C103}" presName="sibTrans" presStyleCnt="0"/>
      <dgm:spPr/>
    </dgm:pt>
    <dgm:pt modelId="{99E94EA7-0F29-45F7-8672-D9E08CCBC704}" type="pres">
      <dgm:prSet presAssocID="{91DCEA94-C8BB-4FE1-B887-8A838452C103}" presName="space" presStyleCnt="0"/>
      <dgm:spPr/>
    </dgm:pt>
    <dgm:pt modelId="{E834E7C2-256E-4DDA-9AF8-C35BA301FE56}" type="pres">
      <dgm:prSet presAssocID="{09D40DB5-01EE-40AA-B4C6-1A0A37C84732}" presName="composite" presStyleCnt="0"/>
      <dgm:spPr/>
    </dgm:pt>
    <dgm:pt modelId="{1F7E8521-7F9B-4878-BF64-24C6282551F1}" type="pres">
      <dgm:prSet presAssocID="{09D40DB5-01EE-40AA-B4C6-1A0A37C84732}" presName="LShape" presStyleLbl="alignNode1" presStyleIdx="8" presStyleCnt="11" custScaleY="187220" custLinFactNeighborX="-29845" custLinFactNeighborY="-71284"/>
      <dgm:spPr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en-IN"/>
        </a:p>
      </dgm:t>
    </dgm:pt>
    <dgm:pt modelId="{9B63DA13-7F94-4C8F-885F-95B6F594CC57}" type="pres">
      <dgm:prSet presAssocID="{09D40DB5-01EE-40AA-B4C6-1A0A37C84732}" presName="ParentText" presStyleLbl="revTx" presStyleIdx="4" presStyleCnt="6" custLinFactNeighborX="-28418" custLinFactNeighborY="-628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926A43B-6D7E-46AE-AB83-F7CF6F7A461A}" type="pres">
      <dgm:prSet presAssocID="{09D40DB5-01EE-40AA-B4C6-1A0A37C84732}" presName="Triangle" presStyleLbl="alignNode1" presStyleIdx="9" presStyleCnt="11" custLinFactX="-98056" custLinFactY="-153972" custLinFactNeighborX="-100000" custLinFactNeighborY="-200000"/>
      <dgm:spPr/>
    </dgm:pt>
    <dgm:pt modelId="{AB4FAE57-1805-406B-A97E-68E66D41BE17}" type="pres">
      <dgm:prSet presAssocID="{9431D108-46AC-4FAC-9B15-BE51079FD439}" presName="sibTrans" presStyleCnt="0"/>
      <dgm:spPr/>
    </dgm:pt>
    <dgm:pt modelId="{48E0F95B-B938-4599-BD3B-651749C3F1FC}" type="pres">
      <dgm:prSet presAssocID="{9431D108-46AC-4FAC-9B15-BE51079FD439}" presName="space" presStyleCnt="0"/>
      <dgm:spPr/>
    </dgm:pt>
    <dgm:pt modelId="{C28E1546-874C-47B9-93FD-9F78E9530727}" type="pres">
      <dgm:prSet presAssocID="{BDCE9F27-E5E4-4AB3-AD31-4D037FCFCD41}" presName="composite" presStyleCnt="0"/>
      <dgm:spPr/>
    </dgm:pt>
    <dgm:pt modelId="{01DA7A71-7DAB-4BC4-BC11-D8C9B393C843}" type="pres">
      <dgm:prSet presAssocID="{BDCE9F27-E5E4-4AB3-AD31-4D037FCFCD41}" presName="LShape" presStyleLbl="alignNode1" presStyleIdx="10" presStyleCnt="11" custScaleY="166436" custLinFactY="-33959" custLinFactNeighborX="-33963" custLinFactNeighborY="-100000"/>
      <dgm:spPr/>
    </dgm:pt>
    <dgm:pt modelId="{594B89BE-597C-4FDC-A94D-56BE445E22B9}" type="pres">
      <dgm:prSet presAssocID="{BDCE9F27-E5E4-4AB3-AD31-4D037FCFCD41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29DCF850-842F-429D-99B0-0E081D1D3868}" type="presOf" srcId="{09D40DB5-01EE-40AA-B4C6-1A0A37C84732}" destId="{9B63DA13-7F94-4C8F-885F-95B6F594CC57}" srcOrd="0" destOrd="0" presId="urn:microsoft.com/office/officeart/2009/3/layout/StepUpProcess"/>
    <dgm:cxn modelId="{55BE9D58-516F-4A4C-BDE7-A3FB9DFE11FE}" srcId="{CA79E7FA-D818-49F9-9440-1A92BE5E40A5}" destId="{15D3B1A0-AF5A-496B-AFFC-C3A18A8C73F2}" srcOrd="1" destOrd="0" parTransId="{B37DDFA4-1C6B-48B3-A40E-6E6C21F5A12B}" sibTransId="{951D979C-7046-4640-83EA-6E2321BC4004}"/>
    <dgm:cxn modelId="{D94ADDD0-0450-42B2-8F17-1F53BF4433C1}" srcId="{CA79E7FA-D818-49F9-9440-1A92BE5E40A5}" destId="{09D40DB5-01EE-40AA-B4C6-1A0A37C84732}" srcOrd="4" destOrd="0" parTransId="{BC486254-CECD-4D65-8A3F-EF4D8ABF845D}" sibTransId="{9431D108-46AC-4FAC-9B15-BE51079FD439}"/>
    <dgm:cxn modelId="{C7B01C62-5846-40F0-ADAD-EDB88ED07489}" type="presOf" srcId="{15D3B1A0-AF5A-496B-AFFC-C3A18A8C73F2}" destId="{43A838D8-FC38-4421-B157-409F7EC05DF9}" srcOrd="0" destOrd="0" presId="urn:microsoft.com/office/officeart/2009/3/layout/StepUpProcess"/>
    <dgm:cxn modelId="{B6FC82A2-D74E-4D59-AB7F-E13C60318C5D}" type="presOf" srcId="{4BA002C6-8A1F-4643-B77B-5456AFE186E5}" destId="{C4FC00D0-4BB7-4BCA-9A96-FF6E6ED86410}" srcOrd="0" destOrd="0" presId="urn:microsoft.com/office/officeart/2009/3/layout/StepUpProcess"/>
    <dgm:cxn modelId="{EC2C753C-4052-4E10-A8BC-3A03B32B4858}" srcId="{CA79E7FA-D818-49F9-9440-1A92BE5E40A5}" destId="{BDCE9F27-E5E4-4AB3-AD31-4D037FCFCD41}" srcOrd="5" destOrd="0" parTransId="{F4D87351-2B75-4F6E-A29E-45477B2087A6}" sibTransId="{A81BF021-0544-4CEB-BC08-C0BE79D0316E}"/>
    <dgm:cxn modelId="{3B4E3C41-3D77-4149-970E-C884A361587B}" srcId="{CA79E7FA-D818-49F9-9440-1A92BE5E40A5}" destId="{A1EC63CB-973C-4053-ABA3-19CF644F4E45}" srcOrd="2" destOrd="0" parTransId="{AFE2A723-8234-4D87-A651-5AB21778FA9F}" sibTransId="{50718EF4-0A8D-4FCF-92F6-ED9C2F6B727B}"/>
    <dgm:cxn modelId="{A3C5BFEF-FB34-4E14-B98D-AA883E1CFFE9}" srcId="{CA79E7FA-D818-49F9-9440-1A92BE5E40A5}" destId="{B7628A8C-FBD9-4D8D-90A6-2F5DCE7DB302}" srcOrd="3" destOrd="0" parTransId="{9C725D43-F614-4EF1-9878-0D819C57F754}" sibTransId="{91DCEA94-C8BB-4FE1-B887-8A838452C103}"/>
    <dgm:cxn modelId="{249A49DC-DE0D-46BA-B1B2-AD1F59437FEA}" type="presOf" srcId="{A1EC63CB-973C-4053-ABA3-19CF644F4E45}" destId="{F9C43077-EFD7-4E2E-9F17-915063B145FC}" srcOrd="0" destOrd="0" presId="urn:microsoft.com/office/officeart/2009/3/layout/StepUpProcess"/>
    <dgm:cxn modelId="{D5E04E8A-9050-4FCF-9039-24DA5C78C4C8}" type="presOf" srcId="{B7628A8C-FBD9-4D8D-90A6-2F5DCE7DB302}" destId="{C846DB87-DC7F-4634-89E1-779AB103B461}" srcOrd="0" destOrd="0" presId="urn:microsoft.com/office/officeart/2009/3/layout/StepUpProcess"/>
    <dgm:cxn modelId="{30BCFB12-2173-4234-8F8C-518A6061028A}" type="presOf" srcId="{CA79E7FA-D818-49F9-9440-1A92BE5E40A5}" destId="{62F58DD2-8084-4DFF-9CF3-344B94F295CB}" srcOrd="0" destOrd="0" presId="urn:microsoft.com/office/officeart/2009/3/layout/StepUpProcess"/>
    <dgm:cxn modelId="{CADA1817-D7AC-4480-823D-9517EE17BC33}" srcId="{CA79E7FA-D818-49F9-9440-1A92BE5E40A5}" destId="{4BA002C6-8A1F-4643-B77B-5456AFE186E5}" srcOrd="0" destOrd="0" parTransId="{75E8FAEE-3146-4ABD-9E72-D992010D4FEE}" sibTransId="{FB412A9D-A21D-4E69-9A59-E62FEA1BD68D}"/>
    <dgm:cxn modelId="{56F775B6-48D3-4978-A44A-0EE13EEEBF1A}" type="presOf" srcId="{BDCE9F27-E5E4-4AB3-AD31-4D037FCFCD41}" destId="{594B89BE-597C-4FDC-A94D-56BE445E22B9}" srcOrd="0" destOrd="0" presId="urn:microsoft.com/office/officeart/2009/3/layout/StepUpProcess"/>
    <dgm:cxn modelId="{13B9C4E0-982E-4F43-A759-03C69F3C71A5}" type="presParOf" srcId="{62F58DD2-8084-4DFF-9CF3-344B94F295CB}" destId="{8E2A86F5-D1DF-4038-90B5-2CC3459AC06E}" srcOrd="0" destOrd="0" presId="urn:microsoft.com/office/officeart/2009/3/layout/StepUpProcess"/>
    <dgm:cxn modelId="{601C5FD6-F9D3-408C-9D51-4733EF0BEBB1}" type="presParOf" srcId="{8E2A86F5-D1DF-4038-90B5-2CC3459AC06E}" destId="{30A069AE-15F0-4BA0-A5CD-40BD9A0A4F7E}" srcOrd="0" destOrd="0" presId="urn:microsoft.com/office/officeart/2009/3/layout/StepUpProcess"/>
    <dgm:cxn modelId="{CB58AEBB-77A8-4312-A65B-B589A3B52D0C}" type="presParOf" srcId="{8E2A86F5-D1DF-4038-90B5-2CC3459AC06E}" destId="{C4FC00D0-4BB7-4BCA-9A96-FF6E6ED86410}" srcOrd="1" destOrd="0" presId="urn:microsoft.com/office/officeart/2009/3/layout/StepUpProcess"/>
    <dgm:cxn modelId="{A10223D5-8075-4494-8927-1FB24AFB8B23}" type="presParOf" srcId="{8E2A86F5-D1DF-4038-90B5-2CC3459AC06E}" destId="{902113C5-CC31-4E57-A279-6C7DE8A46FEE}" srcOrd="2" destOrd="0" presId="urn:microsoft.com/office/officeart/2009/3/layout/StepUpProcess"/>
    <dgm:cxn modelId="{B8108FF6-7C82-4B0A-B8A8-121AB655C116}" type="presParOf" srcId="{62F58DD2-8084-4DFF-9CF3-344B94F295CB}" destId="{8D2E52F6-A43C-4510-BE09-78358612C280}" srcOrd="1" destOrd="0" presId="urn:microsoft.com/office/officeart/2009/3/layout/StepUpProcess"/>
    <dgm:cxn modelId="{328CA2B9-C81F-4E5D-B0E0-873671473874}" type="presParOf" srcId="{8D2E52F6-A43C-4510-BE09-78358612C280}" destId="{FDFA9449-4CFD-4403-8674-5E7222E82C7D}" srcOrd="0" destOrd="0" presId="urn:microsoft.com/office/officeart/2009/3/layout/StepUpProcess"/>
    <dgm:cxn modelId="{6064A275-3725-4348-AB0B-AB0606690624}" type="presParOf" srcId="{62F58DD2-8084-4DFF-9CF3-344B94F295CB}" destId="{2DA69BAB-0CA8-4E74-BE32-664A926A9107}" srcOrd="2" destOrd="0" presId="urn:microsoft.com/office/officeart/2009/3/layout/StepUpProcess"/>
    <dgm:cxn modelId="{FBE8951D-11A9-4389-9260-D6BF02DD1E42}" type="presParOf" srcId="{2DA69BAB-0CA8-4E74-BE32-664A926A9107}" destId="{0969320A-325A-455B-A27B-5B3718268E61}" srcOrd="0" destOrd="0" presId="urn:microsoft.com/office/officeart/2009/3/layout/StepUpProcess"/>
    <dgm:cxn modelId="{CFAEF248-817D-41DE-A3E7-5D5C743EB730}" type="presParOf" srcId="{2DA69BAB-0CA8-4E74-BE32-664A926A9107}" destId="{43A838D8-FC38-4421-B157-409F7EC05DF9}" srcOrd="1" destOrd="0" presId="urn:microsoft.com/office/officeart/2009/3/layout/StepUpProcess"/>
    <dgm:cxn modelId="{FAC40BE0-C13C-4213-A185-305AC9415489}" type="presParOf" srcId="{2DA69BAB-0CA8-4E74-BE32-664A926A9107}" destId="{D2DB0341-23C5-4C5E-B54A-FA064D889FE4}" srcOrd="2" destOrd="0" presId="urn:microsoft.com/office/officeart/2009/3/layout/StepUpProcess"/>
    <dgm:cxn modelId="{3133CB34-7F89-4EA4-AC9E-DAB033021C3B}" type="presParOf" srcId="{62F58DD2-8084-4DFF-9CF3-344B94F295CB}" destId="{D420DA58-906A-4821-83DD-ABBBED61122B}" srcOrd="3" destOrd="0" presId="urn:microsoft.com/office/officeart/2009/3/layout/StepUpProcess"/>
    <dgm:cxn modelId="{803F8EB8-6105-4EF9-9BDD-1E3F770ED713}" type="presParOf" srcId="{D420DA58-906A-4821-83DD-ABBBED61122B}" destId="{3B4AEF32-C4D6-42A1-A21C-5D31D95E00CF}" srcOrd="0" destOrd="0" presId="urn:microsoft.com/office/officeart/2009/3/layout/StepUpProcess"/>
    <dgm:cxn modelId="{C76CAC53-4BCF-4EFF-AA04-0248E94D5B27}" type="presParOf" srcId="{62F58DD2-8084-4DFF-9CF3-344B94F295CB}" destId="{39B8DADA-54C1-4311-A30A-3A821B3DFE1C}" srcOrd="4" destOrd="0" presId="urn:microsoft.com/office/officeart/2009/3/layout/StepUpProcess"/>
    <dgm:cxn modelId="{E35209B8-77E6-4C11-A2F4-110075086510}" type="presParOf" srcId="{39B8DADA-54C1-4311-A30A-3A821B3DFE1C}" destId="{38E76CD8-B552-42B0-94A4-E7065BC888E5}" srcOrd="0" destOrd="0" presId="urn:microsoft.com/office/officeart/2009/3/layout/StepUpProcess"/>
    <dgm:cxn modelId="{AB57187F-A790-48C5-B8A1-C1F42D0244E6}" type="presParOf" srcId="{39B8DADA-54C1-4311-A30A-3A821B3DFE1C}" destId="{F9C43077-EFD7-4E2E-9F17-915063B145FC}" srcOrd="1" destOrd="0" presId="urn:microsoft.com/office/officeart/2009/3/layout/StepUpProcess"/>
    <dgm:cxn modelId="{4BA4476D-F8A1-4F20-8CAA-B770827B13E4}" type="presParOf" srcId="{39B8DADA-54C1-4311-A30A-3A821B3DFE1C}" destId="{34D3EC04-3DCA-4DCE-A993-CA194292E217}" srcOrd="2" destOrd="0" presId="urn:microsoft.com/office/officeart/2009/3/layout/StepUpProcess"/>
    <dgm:cxn modelId="{162D37E8-8309-4631-BD09-60B0574B96A4}" type="presParOf" srcId="{62F58DD2-8084-4DFF-9CF3-344B94F295CB}" destId="{140FC54B-4F25-41E2-BCD0-3D8BA652A4C1}" srcOrd="5" destOrd="0" presId="urn:microsoft.com/office/officeart/2009/3/layout/StepUpProcess"/>
    <dgm:cxn modelId="{0A932C20-579F-443B-BA1D-23777D022F3F}" type="presParOf" srcId="{140FC54B-4F25-41E2-BCD0-3D8BA652A4C1}" destId="{F7E82B90-2346-4369-8825-D35CBF338C74}" srcOrd="0" destOrd="0" presId="urn:microsoft.com/office/officeart/2009/3/layout/StepUpProcess"/>
    <dgm:cxn modelId="{8B4DB3F9-2480-4FD2-A3C4-5666A77047E5}" type="presParOf" srcId="{62F58DD2-8084-4DFF-9CF3-344B94F295CB}" destId="{966AC1AB-7284-40C3-B2D6-C10F3167D1E0}" srcOrd="6" destOrd="0" presId="urn:microsoft.com/office/officeart/2009/3/layout/StepUpProcess"/>
    <dgm:cxn modelId="{A207E3A4-E734-4225-B24D-30113C42C622}" type="presParOf" srcId="{966AC1AB-7284-40C3-B2D6-C10F3167D1E0}" destId="{9270516A-4BB7-4BC9-A290-76F0C1A76D0E}" srcOrd="0" destOrd="0" presId="urn:microsoft.com/office/officeart/2009/3/layout/StepUpProcess"/>
    <dgm:cxn modelId="{87A799EA-969A-46A9-9924-80C461C001CF}" type="presParOf" srcId="{966AC1AB-7284-40C3-B2D6-C10F3167D1E0}" destId="{C846DB87-DC7F-4634-89E1-779AB103B461}" srcOrd="1" destOrd="0" presId="urn:microsoft.com/office/officeart/2009/3/layout/StepUpProcess"/>
    <dgm:cxn modelId="{0A0FEC7D-1FE7-410C-93D7-4D3CD00BE437}" type="presParOf" srcId="{966AC1AB-7284-40C3-B2D6-C10F3167D1E0}" destId="{4745AB87-E99F-4EAD-88B0-C5A6C9C2ACC9}" srcOrd="2" destOrd="0" presId="urn:microsoft.com/office/officeart/2009/3/layout/StepUpProcess"/>
    <dgm:cxn modelId="{57249AA6-A912-4971-A4A2-8D248711CFFB}" type="presParOf" srcId="{62F58DD2-8084-4DFF-9CF3-344B94F295CB}" destId="{DF58D810-670E-494A-870F-A4803D31700C}" srcOrd="7" destOrd="0" presId="urn:microsoft.com/office/officeart/2009/3/layout/StepUpProcess"/>
    <dgm:cxn modelId="{AB6D71D2-F143-4BBF-A8A3-9B25B7A39ED5}" type="presParOf" srcId="{DF58D810-670E-494A-870F-A4803D31700C}" destId="{99E94EA7-0F29-45F7-8672-D9E08CCBC704}" srcOrd="0" destOrd="0" presId="urn:microsoft.com/office/officeart/2009/3/layout/StepUpProcess"/>
    <dgm:cxn modelId="{28C1866C-33DD-43BF-93EA-6F36F9141EB2}" type="presParOf" srcId="{62F58DD2-8084-4DFF-9CF3-344B94F295CB}" destId="{E834E7C2-256E-4DDA-9AF8-C35BA301FE56}" srcOrd="8" destOrd="0" presId="urn:microsoft.com/office/officeart/2009/3/layout/StepUpProcess"/>
    <dgm:cxn modelId="{4BF7EB5E-0AF1-4287-9FB0-2CC44B652498}" type="presParOf" srcId="{E834E7C2-256E-4DDA-9AF8-C35BA301FE56}" destId="{1F7E8521-7F9B-4878-BF64-24C6282551F1}" srcOrd="0" destOrd="0" presId="urn:microsoft.com/office/officeart/2009/3/layout/StepUpProcess"/>
    <dgm:cxn modelId="{EFFEB28D-5A00-4631-86F1-0FD4585FF530}" type="presParOf" srcId="{E834E7C2-256E-4DDA-9AF8-C35BA301FE56}" destId="{9B63DA13-7F94-4C8F-885F-95B6F594CC57}" srcOrd="1" destOrd="0" presId="urn:microsoft.com/office/officeart/2009/3/layout/StepUpProcess"/>
    <dgm:cxn modelId="{D40AB621-9B5C-49AF-B850-3D13BFE28B25}" type="presParOf" srcId="{E834E7C2-256E-4DDA-9AF8-C35BA301FE56}" destId="{0926A43B-6D7E-46AE-AB83-F7CF6F7A461A}" srcOrd="2" destOrd="0" presId="urn:microsoft.com/office/officeart/2009/3/layout/StepUpProcess"/>
    <dgm:cxn modelId="{0AFAA5E3-E380-409C-9E80-20F66AA4A273}" type="presParOf" srcId="{62F58DD2-8084-4DFF-9CF3-344B94F295CB}" destId="{AB4FAE57-1805-406B-A97E-68E66D41BE17}" srcOrd="9" destOrd="0" presId="urn:microsoft.com/office/officeart/2009/3/layout/StepUpProcess"/>
    <dgm:cxn modelId="{444F8E1F-F74C-446C-A843-4C6A143269C3}" type="presParOf" srcId="{AB4FAE57-1805-406B-A97E-68E66D41BE17}" destId="{48E0F95B-B938-4599-BD3B-651749C3F1FC}" srcOrd="0" destOrd="0" presId="urn:microsoft.com/office/officeart/2009/3/layout/StepUpProcess"/>
    <dgm:cxn modelId="{DB6B736E-7B1B-4F42-87AA-4339AE230429}" type="presParOf" srcId="{62F58DD2-8084-4DFF-9CF3-344B94F295CB}" destId="{C28E1546-874C-47B9-93FD-9F78E9530727}" srcOrd="10" destOrd="0" presId="urn:microsoft.com/office/officeart/2009/3/layout/StepUpProcess"/>
    <dgm:cxn modelId="{8CAE259A-6784-4CEE-8BD6-E983AED56951}" type="presParOf" srcId="{C28E1546-874C-47B9-93FD-9F78E9530727}" destId="{01DA7A71-7DAB-4BC4-BC11-D8C9B393C843}" srcOrd="0" destOrd="0" presId="urn:microsoft.com/office/officeart/2009/3/layout/StepUpProcess"/>
    <dgm:cxn modelId="{7A1A86A1-8FEB-4AFF-B02E-376D2A0B4E88}" type="presParOf" srcId="{C28E1546-874C-47B9-93FD-9F78E9530727}" destId="{594B89BE-597C-4FDC-A94D-56BE445E22B9}" srcOrd="1" destOrd="0" presId="urn:microsoft.com/office/officeart/2009/3/layout/StepUpProcess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3DCAA1-ECFB-459D-B119-27BCE0E369BB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15C20D8-5F06-4B26-851F-780EEBDD755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08DA77-A6D1-4BA4-91AC-11B7F15EF847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8003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40363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I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FFD376F-0BEB-4E2D-A92F-970B5515263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8025" y="733425"/>
            <a:ext cx="5297488" cy="36671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5828D1-F889-40B9-8A9E-7B457A1115F2}" type="slidenum">
              <a:rPr lang="en-IN" altLang="en-US" smtClean="0">
                <a:latin typeface="Arial" charset="0"/>
                <a:cs typeface="Arial" charset="0"/>
              </a:rPr>
              <a:pPr/>
              <a:t>12</a:t>
            </a:fld>
            <a:endParaRPr lang="en-IN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02F62B-50F6-4C4E-BB19-B922EE3B9A8D}" type="slidenum">
              <a:rPr lang="en-IN" smtClean="0">
                <a:latin typeface="Arial" charset="0"/>
                <a:cs typeface="Arial" charset="0"/>
              </a:rPr>
              <a:pPr/>
              <a:t>21</a:t>
            </a:fld>
            <a:endParaRPr lang="en-IN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9906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4425" y="1803405"/>
            <a:ext cx="767715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4425" y="3632201"/>
            <a:ext cx="767715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26200" y="4314825"/>
            <a:ext cx="2365375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0B83E-54D2-4171-8A81-FC88C7CC58C4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4425" y="4324350"/>
            <a:ext cx="52006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62725" y="1430338"/>
            <a:ext cx="22288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9EF92-1EC4-49F1-B9E0-5D6C7592F1C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94" y="4697361"/>
            <a:ext cx="8792903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903" y="941440"/>
            <a:ext cx="8792745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213" y="5516716"/>
            <a:ext cx="8791575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596E0-16C8-4125-8ACD-F677A5E0DDC2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5393B-9ED4-4461-870B-083C8FD3A95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9906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753532"/>
            <a:ext cx="8791575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380" y="3649134"/>
            <a:ext cx="8231044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348413" y="381000"/>
            <a:ext cx="23653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B242EE6-69AC-4625-A79C-A05C9D715378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7213" y="379413"/>
            <a:ext cx="56800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24913" y="381000"/>
            <a:ext cx="5238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CE43B-8097-40FA-AEC8-919107D3E64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9906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7350" y="933450"/>
            <a:ext cx="4953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24925" y="2701925"/>
            <a:ext cx="4953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380" y="753534"/>
            <a:ext cx="8248121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9390" y="3365557"/>
            <a:ext cx="7794098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380" y="3959863"/>
            <a:ext cx="8248121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6348413" y="381000"/>
            <a:ext cx="23653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1F8779A-A49B-4825-8474-CF0CF2C9E192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557213" y="379413"/>
            <a:ext cx="56800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824913" y="381000"/>
            <a:ext cx="5238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478C3-136F-4C5F-98BE-AF4712A07E1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9906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402" y="1124702"/>
            <a:ext cx="824377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380" y="3648316"/>
            <a:ext cx="8242531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348413" y="379413"/>
            <a:ext cx="23653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04D942C-F7F5-4ED9-9A90-79439C4A1031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7213" y="379413"/>
            <a:ext cx="56800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24913" y="381000"/>
            <a:ext cx="5238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8226C-DAEB-4420-8F0D-632AC952B4E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52675" y="762000"/>
            <a:ext cx="6996112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57213" y="2202080"/>
            <a:ext cx="2808351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57212" y="2904565"/>
            <a:ext cx="2808351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49650" y="2201333"/>
            <a:ext cx="2808351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548072" y="2904067"/>
            <a:ext cx="2808351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42088" y="2192866"/>
            <a:ext cx="2808351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542088" y="2904565"/>
            <a:ext cx="2808351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E5BA-76C3-4117-B370-8FDC215DC21D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D4EDF-BA36-44CB-B74B-0596FD05CEB1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352675" y="762000"/>
            <a:ext cx="6996112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59502" y="4191001"/>
            <a:ext cx="280441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59502" y="2362200"/>
            <a:ext cx="280441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59502" y="4873765"/>
            <a:ext cx="2804410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54089" y="4191001"/>
            <a:ext cx="28022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4088" y="2362200"/>
            <a:ext cx="2802261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554090" y="4873764"/>
            <a:ext cx="2802260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40407" y="4191001"/>
            <a:ext cx="280838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540507" y="2362200"/>
            <a:ext cx="2801401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540407" y="4873762"/>
            <a:ext cx="2805112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E786E-5C96-4D49-A832-2AEDEC3885B1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B2C1C-7B03-4ACD-B850-25266C45858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7213" y="2194560"/>
            <a:ext cx="8791575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D6EE6-FE6B-4767-82DB-6AD3EDAD1C32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B6BE6-9145-4F4F-93BD-E3C7493D7984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9906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7150" y="745066"/>
            <a:ext cx="1671638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2379" y="745067"/>
            <a:ext cx="6665913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348413" y="379413"/>
            <a:ext cx="23653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AF0D973-CEFF-4157-AACE-32025711D648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7213" y="381000"/>
            <a:ext cx="56800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4913" y="381000"/>
            <a:ext cx="5238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88896-5F12-4124-A4EA-1EF6E14046D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190" y="225425"/>
            <a:ext cx="7410583" cy="1008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67190" y="1449390"/>
            <a:ext cx="3621881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854172" y="1449390"/>
            <a:ext cx="3623601" cy="4751387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  <a:endParaRPr lang="en-IN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C1E9-C54A-4181-8863-D1C11C7AC0B8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16F57-61AA-4841-96E9-747CDD20967C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CDC17-D62D-490C-98B4-681993BFCBE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2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9906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753533"/>
            <a:ext cx="8791574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379" y="3641726"/>
            <a:ext cx="8523288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348413" y="381000"/>
            <a:ext cx="23653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DA9DEF3-28A8-4CD3-8234-6DB2FAE80F39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7213" y="381000"/>
            <a:ext cx="5680075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4913" y="381000"/>
            <a:ext cx="5238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99CCD-5761-4871-91CF-215CC2B1450B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7213" y="2194560"/>
            <a:ext cx="4333875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2194560"/>
            <a:ext cx="4333875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6CEA9-7C0D-46E5-8131-C69BC1B5F183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8700E-3FB2-4588-8A62-89F736955F5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2675" y="762000"/>
            <a:ext cx="6996113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958" y="2183802"/>
            <a:ext cx="41274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213" y="3132667"/>
            <a:ext cx="4315817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0650" y="2183802"/>
            <a:ext cx="41481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3132667"/>
            <a:ext cx="43338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8D1B8-1A51-4068-BFF1-75FAF39FB232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01FEF-2FF5-407A-9581-26F5D04D9FF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352A4-05B8-42CC-8966-B0B00AECC09C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95D84-79BF-41F6-A5E4-387CEA4E69B3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17DD2-D34F-4592-9B03-51F0C743BDC5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B8C41-7FE1-462C-B237-B62252FE768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1524000"/>
            <a:ext cx="3343275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8910" y="746760"/>
            <a:ext cx="5289877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213" y="3124200"/>
            <a:ext cx="3343275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55A30-40E5-4D81-A604-B75393ABB1C3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E9C6D-4C36-478A-A51B-3D987D1D583C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2" y="1524000"/>
            <a:ext cx="5584508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87256" y="751242"/>
            <a:ext cx="296153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212" y="3124200"/>
            <a:ext cx="5584508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70100-7EBF-4562-8FE7-930D33687947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3FE3E-0AF6-41C3-B7AE-917F1340EC86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2-HD-TOP.pn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0" y="0"/>
            <a:ext cx="99060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2675" y="763588"/>
            <a:ext cx="6996113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7213" y="2193925"/>
            <a:ext cx="8791575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3413" y="6356350"/>
            <a:ext cx="236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617F9B-43D5-40AE-8682-298D5E5799CF}" type="datetimeFigureOut">
              <a:rPr lang="en-IN"/>
              <a:pPr>
                <a:defRPr/>
              </a:pPr>
              <a:t>08-11-2016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213" y="6356350"/>
            <a:ext cx="6315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938" y="38100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F0F958-39B0-4687-BF79-1BCF87DC328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66" r:id="rId2"/>
    <p:sldLayoutId id="2147484178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9" r:id="rId11"/>
    <p:sldLayoutId id="2147484180" r:id="rId12"/>
    <p:sldLayoutId id="2147484181" r:id="rId13"/>
    <p:sldLayoutId id="2147484174" r:id="rId14"/>
    <p:sldLayoutId id="2147484175" r:id="rId15"/>
    <p:sldLayoutId id="2147484176" r:id="rId16"/>
    <p:sldLayoutId id="2147484182" r:id="rId17"/>
    <p:sldLayoutId id="2147484183" r:id="rId18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066925" y="225425"/>
            <a:ext cx="7410450" cy="1008063"/>
          </a:xfrm>
        </p:spPr>
        <p:txBody>
          <a:bodyPr/>
          <a:lstStyle/>
          <a:p>
            <a:pPr>
              <a:defRPr/>
            </a:pPr>
            <a:endParaRPr lang="en-US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66925" y="1449388"/>
            <a:ext cx="3622675" cy="4751387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244" name="ClipArt Placeholder 5" descr="front pages.png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910763" cy="6858000"/>
          </a:xfrm>
        </p:spPr>
      </p:pic>
      <p:pic>
        <p:nvPicPr>
          <p:cNvPr id="10245" name="Content Placeholder 3" descr="220px-Tamil_Nadu_Emble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3713" y="0"/>
            <a:ext cx="10096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og.png"/>
          <p:cNvPicPr preferRelativeResize="0">
            <a:picLocks/>
          </p:cNvPicPr>
          <p:nvPr/>
        </p:nvPicPr>
        <p:blipFill>
          <a:blip r:embed="rId4" cstate="print"/>
          <a:srcRect b="-4246"/>
          <a:stretch>
            <a:fillRect/>
          </a:stretch>
        </p:blipFill>
        <p:spPr>
          <a:xfrm>
            <a:off x="478221" y="4635064"/>
            <a:ext cx="1537139" cy="1718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7" name="TextBox 14"/>
          <p:cNvSpPr txBox="1">
            <a:spLocks noChangeArrowheads="1"/>
          </p:cNvSpPr>
          <p:nvPr/>
        </p:nvSpPr>
        <p:spPr bwMode="auto">
          <a:xfrm>
            <a:off x="1928813" y="4776788"/>
            <a:ext cx="66786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IN" sz="2000" b="1">
                <a:solidFill>
                  <a:srgbClr val="FFFF00"/>
                </a:solidFill>
                <a:latin typeface="Baskerville Old Face" pitchFamily="18" charset="0"/>
                <a:cs typeface="AngsanaUPC" pitchFamily="18" charset="-34"/>
              </a:rPr>
              <a:t>INTEGRATED  GIS  BASED  WEB  ENABLED  DATA  SET  FOR  WATER  STAKE  HOLDER DEPARTMENTS  - TAMIL  NADU</a:t>
            </a:r>
            <a:endParaRPr lang="en-IN" sz="2000" b="1">
              <a:solidFill>
                <a:srgbClr val="FFFF00"/>
              </a:solidFill>
              <a:latin typeface="Baskerville Old Face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73639" y="6728756"/>
            <a:ext cx="4796983" cy="50291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>
              <a:rot lat="0" lon="0" rev="5400000"/>
            </a:lightRig>
          </a:scene3d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  <a:cs typeface="Arial" pitchFamily="34" charset="0"/>
              </a:rPr>
              <a:t>SECURING  WATER  FOR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  <a:cs typeface="Arial" pitchFamily="34" charset="0"/>
              </a:rPr>
              <a:t>FUTURE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IN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  <a:cs typeface="Arial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4083050" y="1835150"/>
            <a:ext cx="2868613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0" name="TextBox 4"/>
          <p:cNvSpPr txBox="1">
            <a:spLocks noChangeArrowheads="1"/>
          </p:cNvSpPr>
          <p:nvPr/>
        </p:nvSpPr>
        <p:spPr bwMode="auto">
          <a:xfrm>
            <a:off x="2768600" y="1157288"/>
            <a:ext cx="42370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Public Works Department, </a:t>
            </a:r>
          </a:p>
          <a:p>
            <a:pPr algn="ctr"/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Water Resources Department.</a:t>
            </a:r>
            <a:endParaRPr lang="en-IN" altLang="en-US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1" name="TextBox 1"/>
          <p:cNvSpPr txBox="1">
            <a:spLocks noChangeArrowheads="1"/>
          </p:cNvSpPr>
          <p:nvPr/>
        </p:nvSpPr>
        <p:spPr bwMode="auto">
          <a:xfrm>
            <a:off x="595313" y="6100763"/>
            <a:ext cx="1597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1200" i="1"/>
              <a:t>Since 09.06.2011</a:t>
            </a:r>
          </a:p>
        </p:txBody>
      </p:sp>
      <p:sp>
        <p:nvSpPr>
          <p:cNvPr id="10252" name="TextBox 2"/>
          <p:cNvSpPr txBox="1">
            <a:spLocks noChangeArrowheads="1"/>
          </p:cNvSpPr>
          <p:nvPr/>
        </p:nvSpPr>
        <p:spPr bwMode="auto">
          <a:xfrm>
            <a:off x="3448050" y="844550"/>
            <a:ext cx="2924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>
                <a:solidFill>
                  <a:schemeClr val="bg1"/>
                </a:solidFill>
              </a:rPr>
              <a:t>Government of Tamil Nadu</a:t>
            </a:r>
          </a:p>
        </p:txBody>
      </p:sp>
      <p:sp>
        <p:nvSpPr>
          <p:cNvPr id="5" name="Rectangle 4"/>
          <p:cNvSpPr/>
          <p:nvPr/>
        </p:nvSpPr>
        <p:spPr>
          <a:xfrm>
            <a:off x="5878286" y="3708545"/>
            <a:ext cx="3693885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>
                <a:ln/>
                <a:solidFill>
                  <a:schemeClr val="accent3"/>
                </a:solidFill>
              </a:rPr>
              <a:t>www.tnwristn.gov.in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620713" y="4654550"/>
            <a:ext cx="620712" cy="1635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cxnSp>
        <p:nvCxnSpPr>
          <p:cNvPr id="6" name="Straight Arrow Connector 5"/>
          <p:cNvCxnSpPr>
            <a:stCxn id="4" idx="6"/>
          </p:cNvCxnSpPr>
          <p:nvPr/>
        </p:nvCxnSpPr>
        <p:spPr>
          <a:xfrm flipV="1">
            <a:off x="1241425" y="2333625"/>
            <a:ext cx="3560763" cy="2401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9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6688" y="1122363"/>
            <a:ext cx="874712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3022600" y="2224088"/>
            <a:ext cx="936625" cy="477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TextBox 10"/>
          <p:cNvSpPr txBox="1">
            <a:spLocks noChangeArrowheads="1"/>
          </p:cNvSpPr>
          <p:nvPr/>
        </p:nvSpPr>
        <p:spPr bwMode="auto">
          <a:xfrm>
            <a:off x="7307263" y="908050"/>
            <a:ext cx="104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</a:t>
            </a:r>
            <a:endParaRPr lang="en-IN"/>
          </a:p>
        </p:txBody>
      </p:sp>
      <p:sp>
        <p:nvSpPr>
          <p:cNvPr id="12" name="Up Arrow 11"/>
          <p:cNvSpPr/>
          <p:nvPr/>
        </p:nvSpPr>
        <p:spPr>
          <a:xfrm>
            <a:off x="7392988" y="1277938"/>
            <a:ext cx="36512" cy="4032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3439030" y="0"/>
            <a:ext cx="4420377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DAMS / RESERVOIRS</a:t>
            </a:r>
            <a:endParaRPr lang="en-IN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>
          <a:xfrm>
            <a:off x="742950" y="2184400"/>
            <a:ext cx="4127500" cy="82391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32772" name="Content Placeholder 7" descr="final_color_trial1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04788" y="0"/>
            <a:ext cx="9906000" cy="6858000"/>
          </a:xfrm>
        </p:spPr>
      </p:pic>
      <p:sp>
        <p:nvSpPr>
          <p:cNvPr id="3277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0650" y="2184400"/>
            <a:ext cx="4148138" cy="823913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2774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3132138"/>
            <a:ext cx="4333875" cy="30861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506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93493-9535-487A-89A8-FF3613E25B43}" type="slidenum">
              <a:rPr lang="en-IN" altLang="en-US" smtClean="0"/>
              <a:pPr>
                <a:defRPr/>
              </a:pPr>
              <a:t>11</a:t>
            </a:fld>
            <a:endParaRPr lang="en-IN" altLang="en-US" smtClean="0"/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7625"/>
            <a:ext cx="102108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58605" y="0"/>
            <a:ext cx="6236772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ANICUTS – PENNAIYAR BASIN</a:t>
            </a:r>
            <a:endParaRPr lang="en-IN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367" t="32547" r="8188" b="43850"/>
          <a:stretch/>
        </p:blipFill>
        <p:spPr>
          <a:xfrm rot="21069841">
            <a:off x="349548" y="2846388"/>
            <a:ext cx="6048077" cy="3217862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4308" r="2059" b="67844"/>
          <a:stretch/>
        </p:blipFill>
        <p:spPr>
          <a:xfrm>
            <a:off x="460687" y="0"/>
            <a:ext cx="5435494" cy="330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078" t="46608" r="5314" b="14767"/>
          <a:stretch/>
        </p:blipFill>
        <p:spPr>
          <a:xfrm rot="21060000">
            <a:off x="4523483" y="1852613"/>
            <a:ext cx="5048448" cy="4305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797" name="Oval 2"/>
          <p:cNvSpPr>
            <a:spLocks noChangeArrowheads="1"/>
          </p:cNvSpPr>
          <p:nvPr/>
        </p:nvSpPr>
        <p:spPr bwMode="auto">
          <a:xfrm rot="-593771">
            <a:off x="4186238" y="3430588"/>
            <a:ext cx="6327775" cy="201771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21510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DDF9D-4960-48E0-B9AB-6E1B8C1F0039}" type="slidenum">
              <a:rPr lang="en-IN" altLang="en-US" smtClean="0"/>
              <a:pPr>
                <a:defRPr/>
              </a:pPr>
              <a:t>12</a:t>
            </a:fld>
            <a:endParaRPr lang="en-IN" altLang="en-US" smtClean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/>
          <a:srcRect l="16399" t="6250" r="25623" b="12500"/>
          <a:stretch>
            <a:fillRect/>
          </a:stretch>
        </p:blipFill>
        <p:spPr bwMode="auto">
          <a:xfrm>
            <a:off x="685800" y="304800"/>
            <a:ext cx="6477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733800" y="3124200"/>
            <a:ext cx="1524000" cy="1066800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IN" dirty="0">
              <a:solidFill>
                <a:srgbClr val="006600"/>
              </a:solidFill>
            </a:endParaRPr>
          </a:p>
        </p:txBody>
      </p:sp>
      <p:cxnSp>
        <p:nvCxnSpPr>
          <p:cNvPr id="6" name="Straight Arrow Connector 5"/>
          <p:cNvCxnSpPr>
            <a:endCxn id="34825" idx="1"/>
          </p:cNvCxnSpPr>
          <p:nvPr/>
        </p:nvCxnSpPr>
        <p:spPr>
          <a:xfrm flipV="1">
            <a:off x="3857625" y="3841750"/>
            <a:ext cx="3844925" cy="44450"/>
          </a:xfrm>
          <a:prstGeom prst="straightConnector1">
            <a:avLst/>
          </a:prstGeom>
          <a:ln>
            <a:solidFill>
              <a:srgbClr val="CC0099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823" name="Rectangle 6"/>
          <p:cNvSpPr>
            <a:spLocks noChangeArrowheads="1"/>
          </p:cNvSpPr>
          <p:nvPr/>
        </p:nvSpPr>
        <p:spPr bwMode="auto">
          <a:xfrm>
            <a:off x="8004175" y="5029200"/>
            <a:ext cx="1847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FF0000"/>
                </a:solidFill>
              </a:rPr>
              <a:t>Tamil Nadu - TN</a:t>
            </a:r>
            <a:endParaRPr lang="en-IN" alt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62400" y="3886200"/>
            <a:ext cx="4116388" cy="1066800"/>
          </a:xfrm>
          <a:prstGeom prst="straightConnector1">
            <a:avLst/>
          </a:prstGeom>
          <a:ln>
            <a:solidFill>
              <a:srgbClr val="CC0099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825" name="Rectangle 8"/>
          <p:cNvSpPr>
            <a:spLocks noChangeArrowheads="1"/>
          </p:cNvSpPr>
          <p:nvPr/>
        </p:nvSpPr>
        <p:spPr bwMode="auto">
          <a:xfrm>
            <a:off x="7702550" y="3657600"/>
            <a:ext cx="2185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FF0000"/>
                </a:solidFill>
              </a:rPr>
              <a:t>Agniyar Basin – AG</a:t>
            </a:r>
            <a:endParaRPr lang="en-IN" altLang="en-US"/>
          </a:p>
        </p:txBody>
      </p:sp>
      <p:cxnSp>
        <p:nvCxnSpPr>
          <p:cNvPr id="10" name="Straight Arrow Connector 9"/>
          <p:cNvCxnSpPr>
            <a:endCxn id="34827" idx="1"/>
          </p:cNvCxnSpPr>
          <p:nvPr/>
        </p:nvCxnSpPr>
        <p:spPr>
          <a:xfrm flipV="1">
            <a:off x="4122738" y="2851150"/>
            <a:ext cx="4013200" cy="882650"/>
          </a:xfrm>
          <a:prstGeom prst="straightConnector1">
            <a:avLst/>
          </a:prstGeom>
          <a:ln>
            <a:solidFill>
              <a:srgbClr val="CC0099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827" name="Rectangle 10"/>
          <p:cNvSpPr>
            <a:spLocks noChangeArrowheads="1"/>
          </p:cNvSpPr>
          <p:nvPr/>
        </p:nvSpPr>
        <p:spPr bwMode="auto">
          <a:xfrm>
            <a:off x="8135938" y="2667000"/>
            <a:ext cx="1749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FF0000"/>
                </a:solidFill>
              </a:rPr>
              <a:t>Sub Basin – 01</a:t>
            </a:r>
            <a:endParaRPr lang="en-IN" alt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419600" y="1295400"/>
            <a:ext cx="3429000" cy="2362200"/>
          </a:xfrm>
          <a:prstGeom prst="straightConnector1">
            <a:avLst/>
          </a:prstGeom>
          <a:ln>
            <a:solidFill>
              <a:srgbClr val="CC0099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829" name="Rectangle 12"/>
          <p:cNvSpPr>
            <a:spLocks noChangeArrowheads="1"/>
          </p:cNvSpPr>
          <p:nvPr/>
        </p:nvSpPr>
        <p:spPr bwMode="auto">
          <a:xfrm>
            <a:off x="8083550" y="1066800"/>
            <a:ext cx="1176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FF0000"/>
                </a:solidFill>
              </a:rPr>
              <a:t>T – Tanks</a:t>
            </a:r>
            <a:endParaRPr lang="en-IN" alt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648200" y="1981200"/>
            <a:ext cx="3276600" cy="1676400"/>
          </a:xfrm>
          <a:prstGeom prst="straightConnector1">
            <a:avLst/>
          </a:prstGeom>
          <a:ln>
            <a:solidFill>
              <a:srgbClr val="CC0099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831" name="Rectangle 14"/>
          <p:cNvSpPr>
            <a:spLocks noChangeArrowheads="1"/>
          </p:cNvSpPr>
          <p:nvPr/>
        </p:nvSpPr>
        <p:spPr bwMode="auto">
          <a:xfrm>
            <a:off x="8301038" y="1752600"/>
            <a:ext cx="1557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FF0000"/>
                </a:solidFill>
              </a:rPr>
              <a:t>Tank Number</a:t>
            </a:r>
            <a:endParaRPr lang="en-IN" altLang="en-US"/>
          </a:p>
        </p:txBody>
      </p:sp>
      <p:sp>
        <p:nvSpPr>
          <p:cNvPr id="34832" name="TextBox 30"/>
          <p:cNvSpPr txBox="1">
            <a:spLocks noChangeArrowheads="1"/>
          </p:cNvSpPr>
          <p:nvPr/>
        </p:nvSpPr>
        <p:spPr bwMode="auto">
          <a:xfrm>
            <a:off x="0" y="0"/>
            <a:ext cx="9906000" cy="3698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IN" altLang="en-US"/>
              <a:t>                          TANKS UNIQUE CODING - AGNIYAR BASIN MAPS </a:t>
            </a:r>
          </a:p>
        </p:txBody>
      </p:sp>
      <p:pic>
        <p:nvPicPr>
          <p:cNvPr id="34833" name="Picture 2" descr="tan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41675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6738"/>
            <a:ext cx="9906000" cy="629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7516813" y="566738"/>
            <a:ext cx="10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</a:t>
            </a:r>
            <a:endParaRPr lang="en-IN"/>
          </a:p>
        </p:txBody>
      </p:sp>
      <p:sp>
        <p:nvSpPr>
          <p:cNvPr id="4" name="Up Arrow 3"/>
          <p:cNvSpPr/>
          <p:nvPr/>
        </p:nvSpPr>
        <p:spPr>
          <a:xfrm>
            <a:off x="7604125" y="936625"/>
            <a:ext cx="36513" cy="4032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6480779" y="0"/>
            <a:ext cx="1568058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TANKS</a:t>
            </a:r>
            <a:endParaRPr lang="en-IN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t="7292" r="429" b="6250"/>
          <a:stretch>
            <a:fillRect/>
          </a:stretch>
        </p:blipFill>
        <p:spPr bwMode="auto">
          <a:xfrm>
            <a:off x="0" y="914400"/>
            <a:ext cx="9906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 flipV="1">
            <a:off x="330200" y="3810000"/>
            <a:ext cx="1651000" cy="2286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2" name="Oval 11"/>
          <p:cNvSpPr/>
          <p:nvPr/>
        </p:nvSpPr>
        <p:spPr>
          <a:xfrm>
            <a:off x="4210050" y="990600"/>
            <a:ext cx="247650" cy="2286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pic>
        <p:nvPicPr>
          <p:cNvPr id="3994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8850" y="1219200"/>
            <a:ext cx="55308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Straight Arrow Connector 25"/>
          <p:cNvCxnSpPr/>
          <p:nvPr/>
        </p:nvCxnSpPr>
        <p:spPr>
          <a:xfrm>
            <a:off x="1651000" y="3962400"/>
            <a:ext cx="2311400" cy="2286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375150" y="1219200"/>
            <a:ext cx="3797300" cy="1143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4" name="TextBox 29"/>
          <p:cNvSpPr txBox="1">
            <a:spLocks noChangeArrowheads="1"/>
          </p:cNvSpPr>
          <p:nvPr/>
        </p:nvSpPr>
        <p:spPr bwMode="auto">
          <a:xfrm>
            <a:off x="5943600" y="2590800"/>
            <a:ext cx="990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7030A0"/>
                </a:solidFill>
              </a:rPr>
              <a:t>GOMUKHI</a:t>
            </a:r>
            <a:endParaRPr lang="en-IN" sz="1100" b="1">
              <a:solidFill>
                <a:srgbClr val="7030A0"/>
              </a:solidFill>
            </a:endParaRPr>
          </a:p>
        </p:txBody>
      </p:sp>
      <p:sp>
        <p:nvSpPr>
          <p:cNvPr id="39945" name="TextBox 30"/>
          <p:cNvSpPr txBox="1">
            <a:spLocks noChangeArrowheads="1"/>
          </p:cNvSpPr>
          <p:nvPr/>
        </p:nvSpPr>
        <p:spPr bwMode="auto">
          <a:xfrm>
            <a:off x="5613400" y="5486400"/>
            <a:ext cx="15684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7030A0"/>
                </a:solidFill>
              </a:rPr>
              <a:t>SWETHA NADHI</a:t>
            </a:r>
            <a:endParaRPr lang="en-IN" sz="1100" b="1">
              <a:solidFill>
                <a:srgbClr val="7030A0"/>
              </a:solidFill>
            </a:endParaRPr>
          </a:p>
        </p:txBody>
      </p:sp>
      <p:sp>
        <p:nvSpPr>
          <p:cNvPr id="39946" name="TextBox 31"/>
          <p:cNvSpPr txBox="1">
            <a:spLocks noChangeArrowheads="1"/>
          </p:cNvSpPr>
          <p:nvPr/>
        </p:nvSpPr>
        <p:spPr bwMode="auto">
          <a:xfrm>
            <a:off x="6686550" y="3962400"/>
            <a:ext cx="9906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7030A0"/>
                </a:solidFill>
              </a:rPr>
              <a:t>LOWER VELLAR</a:t>
            </a:r>
            <a:endParaRPr lang="en-IN" sz="1100" b="1">
              <a:solidFill>
                <a:srgbClr val="7030A0"/>
              </a:solidFill>
            </a:endParaRPr>
          </a:p>
        </p:txBody>
      </p:sp>
      <p:sp>
        <p:nvSpPr>
          <p:cNvPr id="39947" name="TextBox 32"/>
          <p:cNvSpPr txBox="1">
            <a:spLocks noChangeArrowheads="1"/>
          </p:cNvSpPr>
          <p:nvPr/>
        </p:nvSpPr>
        <p:spPr bwMode="auto">
          <a:xfrm>
            <a:off x="2311400" y="4648200"/>
            <a:ext cx="990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7030A0"/>
                </a:solidFill>
              </a:rPr>
              <a:t>CAUVERY</a:t>
            </a:r>
            <a:endParaRPr lang="en-IN" sz="1100" b="1">
              <a:solidFill>
                <a:srgbClr val="7030A0"/>
              </a:solidFill>
            </a:endParaRPr>
          </a:p>
        </p:txBody>
      </p:sp>
      <p:sp>
        <p:nvSpPr>
          <p:cNvPr id="39948" name="TextBox 33"/>
          <p:cNvSpPr txBox="1">
            <a:spLocks noChangeArrowheads="1"/>
          </p:cNvSpPr>
          <p:nvPr/>
        </p:nvSpPr>
        <p:spPr bwMode="auto">
          <a:xfrm>
            <a:off x="2889250" y="1600200"/>
            <a:ext cx="9906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7030A0"/>
                </a:solidFill>
              </a:rPr>
              <a:t>PENNAIYAR</a:t>
            </a:r>
            <a:endParaRPr lang="en-IN" sz="1100" b="1">
              <a:solidFill>
                <a:srgbClr val="7030A0"/>
              </a:solidFill>
            </a:endParaRPr>
          </a:p>
        </p:txBody>
      </p:sp>
      <p:sp>
        <p:nvSpPr>
          <p:cNvPr id="35" name="Down Arrow 34"/>
          <p:cNvSpPr/>
          <p:nvPr/>
        </p:nvSpPr>
        <p:spPr>
          <a:xfrm flipV="1">
            <a:off x="7016750" y="1295400"/>
            <a:ext cx="24765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39950" name="TextBox 35"/>
          <p:cNvSpPr txBox="1">
            <a:spLocks noChangeArrowheads="1"/>
          </p:cNvSpPr>
          <p:nvPr/>
        </p:nvSpPr>
        <p:spPr bwMode="auto">
          <a:xfrm>
            <a:off x="7264400" y="12954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</a:t>
            </a:r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3245070" y="236491"/>
            <a:ext cx="6660930" cy="630620"/>
          </a:xfrm>
          <a:prstGeom prst="rect">
            <a:avLst/>
          </a:prstGeom>
          <a:gradFill>
            <a:gsLst>
              <a:gs pos="100000">
                <a:srgbClr val="92D05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UPPER VELLAR-THIESSEN POLYGON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63688" y="0"/>
          <a:ext cx="7531398" cy="6194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31398"/>
              </a:tblGrid>
              <a:tr h="61944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1" dirty="0" smtClean="0"/>
                        <a:t>                    </a:t>
                      </a:r>
                      <a:r>
                        <a:rPr lang="en-US" sz="44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Geology Layer</a:t>
                      </a:r>
                    </a:p>
                    <a:p>
                      <a:pPr algn="l" fontAlgn="ctr"/>
                      <a:endParaRPr lang="en-US" sz="3200" b="1" u="none" strike="noStrike" dirty="0" smtClean="0">
                        <a:effectLst/>
                      </a:endParaRPr>
                    </a:p>
                    <a:p>
                      <a:pPr marL="457200" indent="-457200" algn="l" fontAlgn="ctr">
                        <a:buFontTx/>
                        <a:buBlip>
                          <a:blip r:embed="rId2"/>
                        </a:buBlip>
                      </a:pPr>
                      <a:r>
                        <a:rPr lang="en-IN" sz="3200" u="none" strike="noStrike" dirty="0" smtClean="0">
                          <a:effectLst/>
                        </a:rPr>
                        <a:t>Can </a:t>
                      </a:r>
                      <a:r>
                        <a:rPr lang="en-IN" sz="3200" u="none" strike="noStrike" dirty="0">
                          <a:effectLst/>
                        </a:rPr>
                        <a:t>be used to choose </a:t>
                      </a:r>
                      <a:r>
                        <a:rPr lang="en-IN" sz="3200" u="none" strike="noStrike" dirty="0" smtClean="0">
                          <a:effectLst/>
                        </a:rPr>
                        <a:t>suitable sites </a:t>
                      </a:r>
                      <a:r>
                        <a:rPr lang="en-IN" sz="3200" u="none" strike="noStrike" dirty="0">
                          <a:effectLst/>
                        </a:rPr>
                        <a:t>for </a:t>
                      </a:r>
                      <a:r>
                        <a:rPr lang="en-IN" sz="3200" u="none" strike="noStrike" dirty="0" smtClean="0">
                          <a:effectLst/>
                        </a:rPr>
                        <a:t>   Groundwater </a:t>
                      </a:r>
                      <a:r>
                        <a:rPr lang="en-IN" sz="3200" u="none" strike="noStrike" dirty="0">
                          <a:effectLst/>
                        </a:rPr>
                        <a:t>Exploration, Artificial Recharge Structures and in building of storage structures etc. </a:t>
                      </a:r>
                      <a:endParaRPr lang="en-IN" sz="3200" u="none" strike="noStrike" dirty="0" smtClean="0">
                        <a:effectLst/>
                      </a:endParaRPr>
                    </a:p>
                    <a:p>
                      <a:pPr algn="l" fontAlgn="ctr"/>
                      <a:endParaRPr lang="en-IN" sz="3200" u="none" strike="noStrike" dirty="0" smtClean="0">
                        <a:effectLst/>
                      </a:endParaRPr>
                    </a:p>
                    <a:p>
                      <a:pPr marL="457200" indent="-457200" algn="l" fontAlgn="ctr">
                        <a:buFontTx/>
                        <a:buBlip>
                          <a:blip r:embed="rId2"/>
                        </a:buBlip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Each Geological unit is assigned a rank based their property with regard to water resources.</a:t>
                      </a:r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39" marR="7739" marT="9525" marB="0" anchor="ctr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3" y="68263"/>
            <a:ext cx="96901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9256713" y="501650"/>
            <a:ext cx="157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N</a:t>
            </a:r>
            <a:endParaRPr lang="en-IN">
              <a:latin typeface="Calibri" pitchFamily="34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9375775" y="871538"/>
            <a:ext cx="38100" cy="3651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5651500" y="1622425"/>
            <a:ext cx="7635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Bay of Bengal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46086" name="TextBox 7"/>
          <p:cNvSpPr txBox="1">
            <a:spLocks noChangeArrowheads="1"/>
          </p:cNvSpPr>
          <p:nvPr/>
        </p:nvSpPr>
        <p:spPr bwMode="auto">
          <a:xfrm>
            <a:off x="3662363" y="5435600"/>
            <a:ext cx="1433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Indian Ocean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46087" name="TextBox 8"/>
          <p:cNvSpPr txBox="1">
            <a:spLocks noChangeArrowheads="1"/>
          </p:cNvSpPr>
          <p:nvPr/>
        </p:nvSpPr>
        <p:spPr bwMode="auto">
          <a:xfrm>
            <a:off x="4483100" y="4791075"/>
            <a:ext cx="911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Gulf of mannar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46088" name="TextBox 9"/>
          <p:cNvSpPr txBox="1">
            <a:spLocks noChangeArrowheads="1"/>
          </p:cNvSpPr>
          <p:nvPr/>
        </p:nvSpPr>
        <p:spPr bwMode="auto">
          <a:xfrm>
            <a:off x="2752725" y="4133850"/>
            <a:ext cx="6699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Kerala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46089" name="TextBox 10"/>
          <p:cNvSpPr txBox="1">
            <a:spLocks noChangeArrowheads="1"/>
          </p:cNvSpPr>
          <p:nvPr/>
        </p:nvSpPr>
        <p:spPr bwMode="auto">
          <a:xfrm>
            <a:off x="4216400" y="871538"/>
            <a:ext cx="13509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AndhraPradesh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46090" name="TextBox 11"/>
          <p:cNvSpPr txBox="1">
            <a:spLocks noChangeArrowheads="1"/>
          </p:cNvSpPr>
          <p:nvPr/>
        </p:nvSpPr>
        <p:spPr bwMode="auto">
          <a:xfrm>
            <a:off x="2625725" y="1906588"/>
            <a:ext cx="10366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Karnataka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0850" y="3387725"/>
            <a:ext cx="784225" cy="19208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14" name="Oval 13"/>
          <p:cNvSpPr/>
          <p:nvPr/>
        </p:nvSpPr>
        <p:spPr>
          <a:xfrm>
            <a:off x="5808663" y="0"/>
            <a:ext cx="396875" cy="50165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18" name="Straight Arrow Connector 17"/>
          <p:cNvCxnSpPr>
            <a:stCxn id="14" idx="5"/>
          </p:cNvCxnSpPr>
          <p:nvPr/>
        </p:nvCxnSpPr>
        <p:spPr>
          <a:xfrm>
            <a:off x="6146800" y="428625"/>
            <a:ext cx="1041400" cy="1754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6"/>
          </p:cNvCxnSpPr>
          <p:nvPr/>
        </p:nvCxnSpPr>
        <p:spPr>
          <a:xfrm flipV="1">
            <a:off x="1235075" y="3476625"/>
            <a:ext cx="2008188" cy="6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95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3988" y="342900"/>
            <a:ext cx="87312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>
            <a:off x="2971800" y="1468438"/>
            <a:ext cx="773113" cy="438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7" name="TextBox 2"/>
          <p:cNvSpPr txBox="1">
            <a:spLocks noChangeArrowheads="1"/>
          </p:cNvSpPr>
          <p:nvPr/>
        </p:nvSpPr>
        <p:spPr bwMode="auto">
          <a:xfrm>
            <a:off x="8429625" y="5784850"/>
            <a:ext cx="6889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IN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02650" y="5851525"/>
            <a:ext cx="61595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accent5"/>
                </a:solidFill>
                <a:latin typeface="+mn-lt"/>
                <a:cs typeface="+mn-cs"/>
              </a:rPr>
              <a:t>80.32910</a:t>
            </a:r>
            <a:endParaRPr lang="en-IN" sz="1100" dirty="0"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46099" name="TextBox 14"/>
          <p:cNvSpPr txBox="1">
            <a:spLocks noChangeArrowheads="1"/>
          </p:cNvSpPr>
          <p:nvPr/>
        </p:nvSpPr>
        <p:spPr bwMode="auto">
          <a:xfrm>
            <a:off x="6637338" y="630238"/>
            <a:ext cx="2679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u="sng">
                <a:solidFill>
                  <a:srgbClr val="7030A0"/>
                </a:solidFill>
                <a:latin typeface="Calibri" pitchFamily="34" charset="0"/>
              </a:rPr>
              <a:t>GEOLOGY MAP OF TAMILNADU</a:t>
            </a:r>
            <a:endParaRPr lang="en-IN" sz="1400" b="1" u="sng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" y="120650"/>
            <a:ext cx="9720263" cy="672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9291638" y="579438"/>
            <a:ext cx="38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N</a:t>
            </a:r>
            <a:endParaRPr lang="en-IN">
              <a:latin typeface="Calibri" pitchFamily="34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9329738" y="949325"/>
            <a:ext cx="77787" cy="3381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6875463" y="1443038"/>
            <a:ext cx="1360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Bay of Bengal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47110" name="TextBox 7"/>
          <p:cNvSpPr txBox="1">
            <a:spLocks noChangeArrowheads="1"/>
          </p:cNvSpPr>
          <p:nvPr/>
        </p:nvSpPr>
        <p:spPr bwMode="auto">
          <a:xfrm>
            <a:off x="6508750" y="3284538"/>
            <a:ext cx="574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Pak Bay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47111" name="TextBox 8"/>
          <p:cNvSpPr txBox="1">
            <a:spLocks noChangeArrowheads="1"/>
          </p:cNvSpPr>
          <p:nvPr/>
        </p:nvSpPr>
        <p:spPr bwMode="auto">
          <a:xfrm>
            <a:off x="5969000" y="4097338"/>
            <a:ext cx="1371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Gulf of mannar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47112" name="TextBox 9"/>
          <p:cNvSpPr txBox="1">
            <a:spLocks noChangeArrowheads="1"/>
          </p:cNvSpPr>
          <p:nvPr/>
        </p:nvSpPr>
        <p:spPr bwMode="auto">
          <a:xfrm>
            <a:off x="5773738" y="354013"/>
            <a:ext cx="14700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Andhra Pradesh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4373563" y="1117600"/>
            <a:ext cx="669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Karnataka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47114" name="TextBox 11"/>
          <p:cNvSpPr txBox="1">
            <a:spLocks noChangeArrowheads="1"/>
          </p:cNvSpPr>
          <p:nvPr/>
        </p:nvSpPr>
        <p:spPr bwMode="auto">
          <a:xfrm>
            <a:off x="4206875" y="3654425"/>
            <a:ext cx="727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Kerala</a:t>
            </a:r>
            <a:endParaRPr lang="en-IN" sz="1200">
              <a:latin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30213" y="3470275"/>
            <a:ext cx="804862" cy="18415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15" name="Straight Arrow Connector 14"/>
          <p:cNvCxnSpPr>
            <a:stCxn id="13" idx="6"/>
          </p:cNvCxnSpPr>
          <p:nvPr/>
        </p:nvCxnSpPr>
        <p:spPr>
          <a:xfrm flipV="1">
            <a:off x="1235075" y="3284538"/>
            <a:ext cx="4635500" cy="277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7" name="TextBox 15"/>
          <p:cNvSpPr txBox="1">
            <a:spLocks noChangeArrowheads="1"/>
          </p:cNvSpPr>
          <p:nvPr/>
        </p:nvSpPr>
        <p:spPr bwMode="auto">
          <a:xfrm>
            <a:off x="7732713" y="3448050"/>
            <a:ext cx="14017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Result of Query</a:t>
            </a:r>
            <a:endParaRPr lang="en-IN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394450" y="2768600"/>
            <a:ext cx="1306513" cy="885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9" name="TextBox 20"/>
          <p:cNvSpPr txBox="1">
            <a:spLocks noChangeArrowheads="1"/>
          </p:cNvSpPr>
          <p:nvPr/>
        </p:nvSpPr>
        <p:spPr bwMode="auto">
          <a:xfrm>
            <a:off x="7366000" y="4189413"/>
            <a:ext cx="2139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Area showing Rank 2</a:t>
            </a:r>
            <a:endParaRPr lang="en-IN">
              <a:latin typeface="Calibri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235950" y="3881438"/>
            <a:ext cx="0" cy="244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54913" y="4557713"/>
            <a:ext cx="774700" cy="1470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22" name="Picture 2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8738" y="438150"/>
            <a:ext cx="874712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 flipV="1">
            <a:off x="2898775" y="1395413"/>
            <a:ext cx="2322513" cy="176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24" name="TextBox 1"/>
          <p:cNvSpPr txBox="1">
            <a:spLocks noChangeArrowheads="1"/>
          </p:cNvSpPr>
          <p:nvPr/>
        </p:nvSpPr>
        <p:spPr bwMode="auto">
          <a:xfrm>
            <a:off x="7083425" y="631825"/>
            <a:ext cx="20208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u="sng">
                <a:solidFill>
                  <a:srgbClr val="7030A0"/>
                </a:solidFill>
                <a:latin typeface="Calibri" pitchFamily="34" charset="0"/>
              </a:rPr>
              <a:t>QUERY ON  GEOLOGY MAP  OF   TAMILNADU</a:t>
            </a:r>
            <a:endParaRPr lang="en-IN" sz="1400" b="1" u="sng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1597025" y="1595438"/>
            <a:ext cx="6875463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IN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Lineaments play vital role in the movement and storage of groundwater. This layer can be considered in groundwater exploration, selecting Artificial Recharge structures and in building storage structures. </a:t>
            </a:r>
            <a:endParaRPr lang="en-IN" sz="3200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2286000" y="684213"/>
            <a:ext cx="54721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            Lineament Layer</a:t>
            </a:r>
            <a:endParaRPr lang="en-IN" sz="4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906000" cy="6858000"/>
          </a:xfrm>
          <a:solidFill>
            <a:schemeClr val="tx1"/>
          </a:solidFill>
        </p:spPr>
        <p:txBody>
          <a:bodyPr/>
          <a:lstStyle/>
          <a:p>
            <a:pPr>
              <a:defRPr/>
            </a:pPr>
            <a:endParaRPr lang="en-IN" dirty="0"/>
          </a:p>
        </p:txBody>
      </p:sp>
      <p:pic>
        <p:nvPicPr>
          <p:cNvPr id="2048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3695700"/>
            <a:ext cx="37274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220663"/>
            <a:ext cx="1593850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0225" y="173038"/>
            <a:ext cx="1593850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3244" y="602878"/>
            <a:ext cx="9870621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TAMIL NADU </a:t>
            </a:r>
          </a:p>
          <a:p>
            <a:pPr algn="ctr">
              <a:defRPr/>
            </a:pPr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WATER RESOURCES INFORMATION SYSTEM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8388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00575" y="5178425"/>
            <a:ext cx="319881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SWaRMA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489" name="TextBox 11"/>
          <p:cNvSpPr txBox="1">
            <a:spLocks noChangeArrowheads="1"/>
          </p:cNvSpPr>
          <p:nvPr/>
        </p:nvSpPr>
        <p:spPr bwMode="auto">
          <a:xfrm>
            <a:off x="3578225" y="2166938"/>
            <a:ext cx="3475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3200">
                <a:solidFill>
                  <a:schemeClr val="bg1"/>
                </a:solidFill>
              </a:rPr>
              <a:t>www.tnwris.gov.in</a:t>
            </a:r>
          </a:p>
        </p:txBody>
      </p:sp>
      <p:pic>
        <p:nvPicPr>
          <p:cNvPr id="20490" name="Picture 19" descr="madeindia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462215">
            <a:off x="7273925" y="2962275"/>
            <a:ext cx="2017713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555903">
            <a:off x="8366125" y="3303588"/>
            <a:ext cx="915988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8" descr="GPS-satellite-around-Earth-moving-animation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088" y="2774950"/>
            <a:ext cx="3843337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906000" cy="686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19100" y="3040063"/>
            <a:ext cx="952500" cy="23177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cxnSp>
        <p:nvCxnSpPr>
          <p:cNvPr id="7" name="Straight Arrow Connector 6"/>
          <p:cNvCxnSpPr>
            <a:stCxn id="5" idx="6"/>
          </p:cNvCxnSpPr>
          <p:nvPr/>
        </p:nvCxnSpPr>
        <p:spPr>
          <a:xfrm>
            <a:off x="1371600" y="3155950"/>
            <a:ext cx="3829050" cy="9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3" name="TextBox 7"/>
          <p:cNvSpPr txBox="1">
            <a:spLocks noChangeArrowheads="1"/>
          </p:cNvSpPr>
          <p:nvPr/>
        </p:nvSpPr>
        <p:spPr bwMode="auto">
          <a:xfrm>
            <a:off x="9258300" y="566738"/>
            <a:ext cx="104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</a:t>
            </a:r>
            <a:endParaRPr lang="en-IN"/>
          </a:p>
        </p:txBody>
      </p:sp>
      <p:sp>
        <p:nvSpPr>
          <p:cNvPr id="9" name="Up Arrow 8"/>
          <p:cNvSpPr/>
          <p:nvPr/>
        </p:nvSpPr>
        <p:spPr>
          <a:xfrm>
            <a:off x="9345613" y="936625"/>
            <a:ext cx="34925" cy="4032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53255" name="TextBox 9"/>
          <p:cNvSpPr txBox="1">
            <a:spLocks noChangeArrowheads="1"/>
          </p:cNvSpPr>
          <p:nvPr/>
        </p:nvSpPr>
        <p:spPr bwMode="auto">
          <a:xfrm>
            <a:off x="3481388" y="3227388"/>
            <a:ext cx="12096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Lineament layer overlaid by RiverBasins</a:t>
            </a:r>
            <a:endParaRPr lang="en-IN" sz="1200"/>
          </a:p>
        </p:txBody>
      </p: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7158038" y="2138363"/>
            <a:ext cx="1422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Bay of Bengal</a:t>
            </a:r>
            <a:endParaRPr lang="en-IN" sz="1200"/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6727825" y="4008438"/>
            <a:ext cx="10144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Palk Bay</a:t>
            </a:r>
            <a:endParaRPr lang="en-IN" sz="1200"/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6299200" y="4791075"/>
            <a:ext cx="1443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Gulf of Mannar</a:t>
            </a:r>
            <a:endParaRPr lang="en-IN" sz="1200"/>
          </a:p>
        </p:txBody>
      </p:sp>
      <p:sp>
        <p:nvSpPr>
          <p:cNvPr id="53259" name="TextBox 13"/>
          <p:cNvSpPr txBox="1">
            <a:spLocks noChangeArrowheads="1"/>
          </p:cNvSpPr>
          <p:nvPr/>
        </p:nvSpPr>
        <p:spPr bwMode="auto">
          <a:xfrm>
            <a:off x="5378450" y="5435600"/>
            <a:ext cx="920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Indian ocean</a:t>
            </a:r>
            <a:endParaRPr lang="en-IN" sz="1200"/>
          </a:p>
        </p:txBody>
      </p:sp>
      <p:sp>
        <p:nvSpPr>
          <p:cNvPr id="53260" name="TextBox 14"/>
          <p:cNvSpPr txBox="1">
            <a:spLocks noChangeArrowheads="1"/>
          </p:cNvSpPr>
          <p:nvPr/>
        </p:nvSpPr>
        <p:spPr bwMode="auto">
          <a:xfrm>
            <a:off x="6037263" y="936625"/>
            <a:ext cx="1257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Andhra Pradesh</a:t>
            </a:r>
            <a:endParaRPr lang="en-IN" sz="1200"/>
          </a:p>
        </p:txBody>
      </p:sp>
      <p:sp>
        <p:nvSpPr>
          <p:cNvPr id="53261" name="TextBox 15"/>
          <p:cNvSpPr txBox="1">
            <a:spLocks noChangeArrowheads="1"/>
          </p:cNvSpPr>
          <p:nvPr/>
        </p:nvSpPr>
        <p:spPr bwMode="auto">
          <a:xfrm>
            <a:off x="4322763" y="2035175"/>
            <a:ext cx="10556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Karnataka</a:t>
            </a:r>
            <a:endParaRPr lang="en-IN" sz="1200"/>
          </a:p>
        </p:txBody>
      </p:sp>
      <p:sp>
        <p:nvSpPr>
          <p:cNvPr id="53262" name="TextBox 16"/>
          <p:cNvSpPr txBox="1">
            <a:spLocks noChangeArrowheads="1"/>
          </p:cNvSpPr>
          <p:nvPr/>
        </p:nvSpPr>
        <p:spPr bwMode="auto">
          <a:xfrm>
            <a:off x="4259263" y="4332288"/>
            <a:ext cx="773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Kerala</a:t>
            </a:r>
            <a:endParaRPr lang="en-IN" sz="1200"/>
          </a:p>
        </p:txBody>
      </p:sp>
      <p:pic>
        <p:nvPicPr>
          <p:cNvPr id="53263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374650"/>
            <a:ext cx="24241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4" name="TextBox 20"/>
          <p:cNvSpPr txBox="1">
            <a:spLocks noChangeArrowheads="1"/>
          </p:cNvSpPr>
          <p:nvPr/>
        </p:nvSpPr>
        <p:spPr bwMode="auto">
          <a:xfrm>
            <a:off x="3201988" y="746125"/>
            <a:ext cx="10652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/>
              <a:t>ChennaiBasin</a:t>
            </a:r>
            <a:endParaRPr lang="en-IN" sz="1100"/>
          </a:p>
        </p:txBody>
      </p:sp>
      <p:sp>
        <p:nvSpPr>
          <p:cNvPr id="22" name="Oval 21"/>
          <p:cNvSpPr/>
          <p:nvPr/>
        </p:nvSpPr>
        <p:spPr>
          <a:xfrm>
            <a:off x="3481388" y="74613"/>
            <a:ext cx="215900" cy="300037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cxnSp>
        <p:nvCxnSpPr>
          <p:cNvPr id="24" name="Straight Arrow Connector 23"/>
          <p:cNvCxnSpPr>
            <a:stCxn id="22" idx="6"/>
          </p:cNvCxnSpPr>
          <p:nvPr/>
        </p:nvCxnSpPr>
        <p:spPr>
          <a:xfrm>
            <a:off x="3697288" y="223838"/>
            <a:ext cx="625475" cy="712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67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7475" y="2055813"/>
            <a:ext cx="874713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Straight Arrow Connector 26"/>
          <p:cNvCxnSpPr/>
          <p:nvPr/>
        </p:nvCxnSpPr>
        <p:spPr>
          <a:xfrm flipV="1">
            <a:off x="2951163" y="2897188"/>
            <a:ext cx="1739900" cy="258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237357" y="1"/>
            <a:ext cx="2668642" cy="58477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LINEAMENT</a:t>
            </a:r>
            <a:endParaRPr lang="en-IN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25"/>
            <a:ext cx="9906000" cy="678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465138" y="4214813"/>
            <a:ext cx="1238250" cy="1428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cxnSp>
        <p:nvCxnSpPr>
          <p:cNvPr id="6" name="Straight Arrow Connector 5"/>
          <p:cNvCxnSpPr>
            <a:stCxn id="4" idx="6"/>
          </p:cNvCxnSpPr>
          <p:nvPr/>
        </p:nvCxnSpPr>
        <p:spPr>
          <a:xfrm flipV="1">
            <a:off x="1703388" y="2857500"/>
            <a:ext cx="1857375" cy="1428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482975" y="1143000"/>
            <a:ext cx="1004888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176169" y="1294607"/>
            <a:ext cx="1500187" cy="1625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250" y="3714750"/>
            <a:ext cx="14700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16200000" flipH="1">
            <a:off x="5958682" y="3012281"/>
            <a:ext cx="928688" cy="619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365250" y="0"/>
            <a:ext cx="7529513" cy="98742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2800" b="1" dirty="0"/>
              <a:t>Sub Basin Wise</a:t>
            </a:r>
          </a:p>
          <a:p>
            <a:pPr algn="ctr">
              <a:defRPr/>
            </a:pPr>
            <a:r>
              <a:rPr lang="en-IN" sz="2400" b="1" dirty="0"/>
              <a:t>Water Potential, </a:t>
            </a:r>
            <a:r>
              <a:rPr lang="en-IN" sz="2400" b="1" dirty="0" err="1"/>
              <a:t>Sectoral</a:t>
            </a:r>
            <a:r>
              <a:rPr lang="en-IN" sz="2400" b="1" dirty="0"/>
              <a:t>  Demand &amp; Water Balance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851525" y="1196975"/>
            <a:ext cx="3665538" cy="5762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2800" b="1" dirty="0"/>
              <a:t>Non Spatial</a:t>
            </a:r>
          </a:p>
        </p:txBody>
      </p:sp>
      <p:grpSp>
        <p:nvGrpSpPr>
          <p:cNvPr id="62468" name="Group 77"/>
          <p:cNvGrpSpPr>
            <a:grpSpLocks/>
          </p:cNvGrpSpPr>
          <p:nvPr/>
        </p:nvGrpSpPr>
        <p:grpSpPr bwMode="auto">
          <a:xfrm>
            <a:off x="506413" y="1196975"/>
            <a:ext cx="3665537" cy="4968875"/>
            <a:chOff x="467544" y="1700808"/>
            <a:chExt cx="3384376" cy="4968552"/>
          </a:xfrm>
        </p:grpSpPr>
        <p:sp>
          <p:nvSpPr>
            <p:cNvPr id="7" name="Rounded Rectangle 6"/>
            <p:cNvSpPr/>
            <p:nvPr/>
          </p:nvSpPr>
          <p:spPr>
            <a:xfrm>
              <a:off x="467544" y="1700808"/>
              <a:ext cx="3384376" cy="576226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2400" b="1" dirty="0"/>
                <a:t>Spatial Information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1560" y="2636912"/>
              <a:ext cx="1296144" cy="728464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dirty="0"/>
                <a:t>Surface water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383256" y="2677058"/>
              <a:ext cx="1295708" cy="679406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dirty="0"/>
                <a:t>Ground Water</a:t>
              </a:r>
            </a:p>
          </p:txBody>
        </p:sp>
        <p:grpSp>
          <p:nvGrpSpPr>
            <p:cNvPr id="62500" name="Group 60"/>
            <p:cNvGrpSpPr>
              <a:grpSpLocks/>
            </p:cNvGrpSpPr>
            <p:nvPr/>
          </p:nvGrpSpPr>
          <p:grpSpPr bwMode="auto">
            <a:xfrm>
              <a:off x="715756" y="3356992"/>
              <a:ext cx="2848132" cy="3312368"/>
              <a:chOff x="715756" y="3356992"/>
              <a:chExt cx="2848132" cy="3312368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278093" y="3643781"/>
                <a:ext cx="1852686" cy="576226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IN" sz="2000" b="1" dirty="0"/>
                  <a:t>Potential</a:t>
                </a: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237053" y="4437480"/>
                <a:ext cx="1893726" cy="71909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IN" sz="1600" b="1" dirty="0" err="1"/>
                  <a:t>Sectoral</a:t>
                </a:r>
                <a:r>
                  <a:rPr lang="en-IN" sz="1600" b="1" dirty="0"/>
                  <a:t> Demand</a:t>
                </a:r>
                <a:r>
                  <a:rPr lang="en-IN" sz="1400" b="1" dirty="0"/>
                  <a:t>- Domestic, Livestock, Irrigation, Industries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1285422" y="5372457"/>
                <a:ext cx="1845357" cy="576225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IN" sz="2000" b="1" dirty="0"/>
                  <a:t>Water Balance</a:t>
                </a: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1288354" y="6093135"/>
                <a:ext cx="1842425" cy="576225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IN" b="1" dirty="0"/>
                  <a:t>Outflow to Sea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H="1">
                <a:off x="3548513" y="3643781"/>
                <a:ext cx="14657" cy="2752546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53361" y="3643781"/>
                <a:ext cx="8794" cy="2738260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endCxn id="10" idx="1"/>
              </p:cNvCxnSpPr>
              <p:nvPr/>
            </p:nvCxnSpPr>
            <p:spPr>
              <a:xfrm>
                <a:off x="753361" y="3932688"/>
                <a:ext cx="52473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715252" y="4796232"/>
                <a:ext cx="52180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762155" y="5666125"/>
                <a:ext cx="52326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753361" y="6382042"/>
                <a:ext cx="56723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753361" y="3364400"/>
                <a:ext cx="505678" cy="279382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25" idx="2"/>
              </p:cNvCxnSpPr>
              <p:nvPr/>
            </p:nvCxnSpPr>
            <p:spPr>
              <a:xfrm>
                <a:off x="3031109" y="3356463"/>
                <a:ext cx="532061" cy="287318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endCxn id="10" idx="3"/>
              </p:cNvCxnSpPr>
              <p:nvPr/>
            </p:nvCxnSpPr>
            <p:spPr>
              <a:xfrm flipH="1">
                <a:off x="3130779" y="3932688"/>
                <a:ext cx="43239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H="1">
                <a:off x="3086807" y="4796232"/>
                <a:ext cx="43239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H="1">
                <a:off x="3116122" y="5666125"/>
                <a:ext cx="43239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116122" y="6396328"/>
                <a:ext cx="43239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469" name="Group 78"/>
          <p:cNvGrpSpPr>
            <a:grpSpLocks/>
          </p:cNvGrpSpPr>
          <p:nvPr/>
        </p:nvGrpSpPr>
        <p:grpSpPr bwMode="auto">
          <a:xfrm>
            <a:off x="6091238" y="2133600"/>
            <a:ext cx="3286125" cy="4002088"/>
            <a:chOff x="5622733" y="2628528"/>
            <a:chExt cx="3032936" cy="4003410"/>
          </a:xfrm>
        </p:grpSpPr>
        <p:sp>
          <p:nvSpPr>
            <p:cNvPr id="22" name="Rounded Rectangle 21"/>
            <p:cNvSpPr/>
            <p:nvPr/>
          </p:nvSpPr>
          <p:spPr>
            <a:xfrm>
              <a:off x="5652037" y="2628528"/>
              <a:ext cx="1296690" cy="72890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dirty="0"/>
                <a:t>Surface water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360444" y="2636469"/>
              <a:ext cx="1295225" cy="679674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dirty="0"/>
                <a:t>Ground Water</a:t>
              </a: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6185365" y="3608340"/>
              <a:ext cx="1853460" cy="57486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2000" b="1" dirty="0"/>
                <a:t>Potential</a:t>
              </a: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6145804" y="4399176"/>
              <a:ext cx="1893021" cy="720963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1600" b="1" dirty="0" err="1"/>
                <a:t>Sectoral</a:t>
              </a:r>
              <a:r>
                <a:rPr lang="en-IN" sz="1600" b="1" dirty="0"/>
                <a:t> Demand- </a:t>
              </a:r>
              <a:r>
                <a:rPr lang="en-IN" sz="1400" b="1" dirty="0"/>
                <a:t>Domestic, Livestock, Irrigation, Industries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6192690" y="5336110"/>
              <a:ext cx="1846135" cy="576452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sz="2000" b="1" dirty="0"/>
                <a:t>Water Balance</a:t>
              </a: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6197086" y="6055485"/>
              <a:ext cx="1841739" cy="576453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N" b="1" dirty="0"/>
                <a:t>Outflow to Sea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8456404" y="3608340"/>
              <a:ext cx="14652" cy="2750458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662293" y="3608340"/>
              <a:ext cx="8791" cy="273616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endCxn id="62" idx="1"/>
            </p:cNvCxnSpPr>
            <p:nvPr/>
          </p:nvCxnSpPr>
          <p:spPr>
            <a:xfrm>
              <a:off x="5662293" y="3895771"/>
              <a:ext cx="523072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5622733" y="4759657"/>
              <a:ext cx="523071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5671084" y="5628307"/>
              <a:ext cx="521606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5662293" y="6344505"/>
              <a:ext cx="567028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5662293" y="3327259"/>
              <a:ext cx="504024" cy="28108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937728" y="3319319"/>
              <a:ext cx="533328" cy="28902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endCxn id="62" idx="3"/>
            </p:cNvCxnSpPr>
            <p:nvPr/>
          </p:nvCxnSpPr>
          <p:spPr>
            <a:xfrm flipH="1">
              <a:off x="8038825" y="3895771"/>
              <a:ext cx="432230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>
              <a:off x="7994869" y="4759657"/>
              <a:ext cx="432230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>
              <a:off x="8024173" y="5628307"/>
              <a:ext cx="432230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H="1">
              <a:off x="8024173" y="6358798"/>
              <a:ext cx="432230" cy="0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80" name="Rounded Rectangle 79"/>
          <p:cNvSpPr/>
          <p:nvPr/>
        </p:nvSpPr>
        <p:spPr>
          <a:xfrm>
            <a:off x="3967163" y="5502275"/>
            <a:ext cx="2125662" cy="126841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N" sz="1700" b="1" dirty="0"/>
              <a:t>Charts containing Water potential, </a:t>
            </a:r>
            <a:r>
              <a:rPr lang="en-IN" sz="1700" b="1" dirty="0" err="1"/>
              <a:t>Sectoral</a:t>
            </a:r>
            <a:r>
              <a:rPr lang="en-IN" sz="1700" b="1" dirty="0"/>
              <a:t> Demand &amp; Water Balance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3344863" y="6165850"/>
            <a:ext cx="622300" cy="358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6092825" y="6135688"/>
            <a:ext cx="655638" cy="388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7" idx="2"/>
            <a:endCxn id="25" idx="0"/>
          </p:cNvCxnSpPr>
          <p:nvPr/>
        </p:nvCxnSpPr>
        <p:spPr>
          <a:xfrm>
            <a:off x="2339975" y="1773238"/>
            <a:ext cx="944563" cy="400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7" idx="2"/>
          </p:cNvCxnSpPr>
          <p:nvPr/>
        </p:nvCxnSpPr>
        <p:spPr>
          <a:xfrm flipH="1">
            <a:off x="1365250" y="1773238"/>
            <a:ext cx="974725" cy="36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21" idx="2"/>
            <a:endCxn id="23" idx="0"/>
          </p:cNvCxnSpPr>
          <p:nvPr/>
        </p:nvCxnSpPr>
        <p:spPr>
          <a:xfrm>
            <a:off x="7683500" y="1773238"/>
            <a:ext cx="992188" cy="3683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21" idx="2"/>
            <a:endCxn id="22" idx="0"/>
          </p:cNvCxnSpPr>
          <p:nvPr/>
        </p:nvCxnSpPr>
        <p:spPr>
          <a:xfrm flipH="1">
            <a:off x="6824663" y="1773238"/>
            <a:ext cx="858837" cy="36036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sp>
        <p:nvSpPr>
          <p:cNvPr id="63491" name="Text Placeholder 2"/>
          <p:cNvSpPr>
            <a:spLocks noGrp="1"/>
          </p:cNvSpPr>
          <p:nvPr>
            <p:ph type="body" idx="1"/>
          </p:nvPr>
        </p:nvSpPr>
        <p:spPr>
          <a:xfrm>
            <a:off x="742950" y="2184400"/>
            <a:ext cx="4127500" cy="823913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3492" name="Content Placeholder 3"/>
          <p:cNvSpPr>
            <a:spLocks noGrp="1"/>
          </p:cNvSpPr>
          <p:nvPr>
            <p:ph sz="half" idx="2"/>
          </p:nvPr>
        </p:nvSpPr>
        <p:spPr>
          <a:xfrm>
            <a:off x="557213" y="3132138"/>
            <a:ext cx="4316412" cy="30861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349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0650" y="2184400"/>
            <a:ext cx="4148138" cy="823913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63494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3132138"/>
            <a:ext cx="4333875" cy="30861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71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327EE9-7382-4C16-8143-2079A6794E76}" type="slidenum">
              <a:rPr lang="en-IN" altLang="en-US" smtClean="0"/>
              <a:pPr>
                <a:defRPr/>
              </a:pPr>
              <a:t>23</a:t>
            </a:fld>
            <a:endParaRPr lang="en-IN" altLang="en-US" smtClean="0"/>
          </a:p>
        </p:txBody>
      </p:sp>
      <p:pic>
        <p:nvPicPr>
          <p:cNvPr id="634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8" y="42863"/>
            <a:ext cx="9812337" cy="67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664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30200" y="3048002"/>
            <a:ext cx="52832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512739" y="2331076"/>
          <a:ext cx="9668814" cy="4848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876800" y="300038"/>
            <a:ext cx="1631950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TRAINING FOR OFFICERS TO DEVELOP IN-HOUSE IN OPEN GIS, POSTGRE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SQL, POST GIS, GEOSERVER, HTML, JAVASCRIPTING,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 PHP, ETC..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5813" y="2022475"/>
            <a:ext cx="1433512" cy="258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ONE DAY WORKSHOP BY INVITING GOI, GOAP, NIC, ETC PERSONNELS</a:t>
            </a:r>
          </a:p>
        </p:txBody>
      </p:sp>
      <p:sp>
        <p:nvSpPr>
          <p:cNvPr id="23557" name="TextBox 15"/>
          <p:cNvSpPr txBox="1">
            <a:spLocks noChangeArrowheads="1"/>
          </p:cNvSpPr>
          <p:nvPr/>
        </p:nvSpPr>
        <p:spPr bwMode="auto">
          <a:xfrm>
            <a:off x="8039100" y="571500"/>
            <a:ext cx="14636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2400">
                <a:latin typeface="Century Gothic" pitchFamily="34" charset="0"/>
              </a:rPr>
              <a:t> </a:t>
            </a:r>
            <a:r>
              <a:rPr lang="en-IN" b="1">
                <a:solidFill>
                  <a:srgbClr val="FF0000"/>
                </a:solidFill>
                <a:latin typeface="Century Gothic" pitchFamily="34" charset="0"/>
              </a:rPr>
              <a:t>WEB PORTAL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98111" y="5630088"/>
            <a:ext cx="4185761" cy="553998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+mn-lt"/>
                <a:cs typeface="+mn-cs"/>
              </a:rPr>
              <a:t>STEP BY STEP PROCESS</a:t>
            </a:r>
          </a:p>
        </p:txBody>
      </p:sp>
      <p:grpSp>
        <p:nvGrpSpPr>
          <p:cNvPr id="23559" name="Group 6"/>
          <p:cNvGrpSpPr>
            <a:grpSpLocks/>
          </p:cNvGrpSpPr>
          <p:nvPr/>
        </p:nvGrpSpPr>
        <p:grpSpPr bwMode="auto">
          <a:xfrm>
            <a:off x="6545263" y="258763"/>
            <a:ext cx="1524000" cy="2244725"/>
            <a:chOff x="-107116" y="704840"/>
            <a:chExt cx="1876869" cy="2245462"/>
          </a:xfrm>
        </p:grpSpPr>
        <p:sp>
          <p:nvSpPr>
            <p:cNvPr id="8" name="Rectangle 7"/>
            <p:cNvSpPr/>
            <p:nvPr/>
          </p:nvSpPr>
          <p:spPr>
            <a:xfrm>
              <a:off x="2368" y="1401981"/>
              <a:ext cx="1767385" cy="154832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-107116" y="704840"/>
              <a:ext cx="1767385" cy="15483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/>
            <a:lstStyle/>
            <a:p>
              <a:pPr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N" dirty="0">
                  <a:solidFill>
                    <a:schemeClr val="accent6">
                      <a:lumMod val="75000"/>
                    </a:schemeClr>
                  </a:solidFill>
                </a:rPr>
                <a:t>CONTINUOUS INTERACTION BY THE DIRECTOR </a:t>
              </a:r>
              <a:r>
                <a:rPr lang="en-IN" dirty="0" err="1">
                  <a:solidFill>
                    <a:schemeClr val="accent6">
                      <a:lumMod val="75000"/>
                    </a:schemeClr>
                  </a:solidFill>
                </a:rPr>
                <a:t>SWaRMA</a:t>
              </a:r>
              <a:r>
                <a:rPr lang="en-IN" dirty="0">
                  <a:solidFill>
                    <a:schemeClr val="accent6">
                      <a:lumMod val="75000"/>
                    </a:schemeClr>
                  </a:solidFill>
                </a:rPr>
                <a:t> WITH THE TEAM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C89DF-D1CA-4DF4-B4A2-9421C24CF319}" type="slidenum">
              <a:rPr lang="en-IN" altLang="en-US" sz="900" smtClean="0">
                <a:solidFill>
                  <a:schemeClr val="tx1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IN" altLang="en-US" sz="90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4579" name="Picture 5" descr="\\apsrac119\c$\Users\Administrator\Desktop\Presentation1.jpg"/>
          <p:cNvPicPr>
            <a:picLocks noChangeAspect="1" noChangeArrowheads="1"/>
          </p:cNvPicPr>
          <p:nvPr/>
        </p:nvPicPr>
        <p:blipFill>
          <a:blip r:embed="rId2"/>
          <a:srcRect l="17413" t="8505" r="48276" b="81149"/>
          <a:stretch>
            <a:fillRect/>
          </a:stretch>
        </p:blipFill>
        <p:spPr bwMode="auto">
          <a:xfrm>
            <a:off x="3365500" y="1106488"/>
            <a:ext cx="3398838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.png"/>
          <p:cNvPicPr preferRelativeResize="0">
            <a:picLocks/>
          </p:cNvPicPr>
          <p:nvPr/>
        </p:nvPicPr>
        <p:blipFill>
          <a:blip r:embed="rId3" cstate="print"/>
          <a:srcRect b="-4246"/>
          <a:stretch>
            <a:fillRect/>
          </a:stretch>
        </p:blipFill>
        <p:spPr>
          <a:xfrm>
            <a:off x="1" y="0"/>
            <a:ext cx="1093075" cy="99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986127" y="246743"/>
            <a:ext cx="8266386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 err="1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Architecure</a:t>
            </a:r>
            <a:r>
              <a:rPr lang="en-US" sz="2800" b="1" cap="all" dirty="0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of  </a:t>
            </a:r>
            <a:r>
              <a:rPr lang="en-US" sz="2800" b="1" cap="all" dirty="0" err="1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tn</a:t>
            </a:r>
            <a:r>
              <a:rPr lang="en-US" sz="2800" b="1" cap="all" dirty="0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wris</a:t>
            </a:r>
            <a:r>
              <a:rPr lang="en-US" sz="2800" b="1" cap="all" dirty="0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– VERSION 1</a:t>
            </a:r>
          </a:p>
        </p:txBody>
      </p:sp>
      <p:pic>
        <p:nvPicPr>
          <p:cNvPr id="24582" name="Picture 10" descr="\\apsrac119\c$\Users\Administrator\Desktop\Presentation1.jpg"/>
          <p:cNvPicPr>
            <a:picLocks noChangeAspect="1" noChangeArrowheads="1"/>
          </p:cNvPicPr>
          <p:nvPr/>
        </p:nvPicPr>
        <p:blipFill>
          <a:blip r:embed="rId2"/>
          <a:srcRect l="2292" t="31573" r="86771" b="58426"/>
          <a:stretch>
            <a:fillRect/>
          </a:stretch>
        </p:blipFill>
        <p:spPr bwMode="auto">
          <a:xfrm>
            <a:off x="6604000" y="1085850"/>
            <a:ext cx="1295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1" descr="\\apsrac119\c$\Users\Administrator\Desktop\Presentation1.jpg"/>
          <p:cNvPicPr>
            <a:picLocks noChangeAspect="1" noChangeArrowheads="1"/>
          </p:cNvPicPr>
          <p:nvPr/>
        </p:nvPicPr>
        <p:blipFill>
          <a:blip r:embed="rId2"/>
          <a:srcRect l="39584" t="23518" r="43437" b="72731"/>
          <a:stretch>
            <a:fillRect/>
          </a:stretch>
        </p:blipFill>
        <p:spPr bwMode="auto">
          <a:xfrm>
            <a:off x="4127500" y="2019300"/>
            <a:ext cx="1681163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2" descr="\\apsrac119\c$\Users\Administrator\Desktop\Presentation1.jpg"/>
          <p:cNvPicPr>
            <a:picLocks noChangeAspect="1" noChangeArrowheads="1"/>
          </p:cNvPicPr>
          <p:nvPr/>
        </p:nvPicPr>
        <p:blipFill>
          <a:blip r:embed="rId2"/>
          <a:srcRect l="44792" t="30046" r="44479" b="51065"/>
          <a:stretch>
            <a:fillRect/>
          </a:stretch>
        </p:blipFill>
        <p:spPr bwMode="auto">
          <a:xfrm>
            <a:off x="4427538" y="2305050"/>
            <a:ext cx="10620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4" descr="\\apsrac119\c$\Users\Administrator\Desktop\Presentation1.jpg"/>
          <p:cNvPicPr>
            <a:picLocks noChangeAspect="1" noChangeArrowheads="1"/>
          </p:cNvPicPr>
          <p:nvPr/>
        </p:nvPicPr>
        <p:blipFill>
          <a:blip r:embed="rId2"/>
          <a:srcRect l="2292" t="20741" r="86771" b="68704"/>
          <a:stretch>
            <a:fillRect/>
          </a:stretch>
        </p:blipFill>
        <p:spPr bwMode="auto">
          <a:xfrm>
            <a:off x="2124075" y="1019175"/>
            <a:ext cx="129698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5" descr="\\apsrac119\c$\Users\Administrator\Desktop\Presentation1.jpg"/>
          <p:cNvPicPr>
            <a:picLocks noChangeAspect="1" noChangeArrowheads="1"/>
          </p:cNvPicPr>
          <p:nvPr/>
        </p:nvPicPr>
        <p:blipFill>
          <a:blip r:embed="rId2"/>
          <a:srcRect l="2917" t="50323" r="2499" b="926"/>
          <a:stretch>
            <a:fillRect/>
          </a:stretch>
        </p:blipFill>
        <p:spPr bwMode="auto">
          <a:xfrm>
            <a:off x="557213" y="3579813"/>
            <a:ext cx="894715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7" name="Group 23"/>
          <p:cNvGrpSpPr>
            <a:grpSpLocks/>
          </p:cNvGrpSpPr>
          <p:nvPr/>
        </p:nvGrpSpPr>
        <p:grpSpPr bwMode="auto">
          <a:xfrm>
            <a:off x="6604000" y="4333875"/>
            <a:ext cx="896938" cy="304800"/>
            <a:chOff x="6572250" y="2743201"/>
            <a:chExt cx="828675" cy="314324"/>
          </a:xfrm>
        </p:grpSpPr>
        <p:sp>
          <p:nvSpPr>
            <p:cNvPr id="24594" name="Rectangle 19"/>
            <p:cNvSpPr>
              <a:spLocks noChangeArrowheads="1"/>
            </p:cNvSpPr>
            <p:nvPr/>
          </p:nvSpPr>
          <p:spPr bwMode="auto">
            <a:xfrm>
              <a:off x="6572250" y="2743201"/>
              <a:ext cx="638175" cy="304800"/>
            </a:xfrm>
            <a:prstGeom prst="rect">
              <a:avLst/>
            </a:prstGeom>
            <a:solidFill>
              <a:srgbClr val="81CFD5"/>
            </a:solidFill>
            <a:ln w="9525" algn="ctr">
              <a:solidFill>
                <a:srgbClr val="CCE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pSp>
          <p:nvGrpSpPr>
            <p:cNvPr id="24595" name="Group 22"/>
            <p:cNvGrpSpPr>
              <a:grpSpLocks/>
            </p:cNvGrpSpPr>
            <p:nvPr/>
          </p:nvGrpSpPr>
          <p:grpSpPr bwMode="auto">
            <a:xfrm>
              <a:off x="6581774" y="2752725"/>
              <a:ext cx="819151" cy="304800"/>
              <a:chOff x="6581774" y="2771251"/>
              <a:chExt cx="733425" cy="267224"/>
            </a:xfrm>
          </p:grpSpPr>
          <p:pic>
            <p:nvPicPr>
              <p:cNvPr id="24596" name="Picture 4" descr="D:\pendrive 07.03.14\WORKSHOP\OSGeo4W64\apps\qgis\images\icons\qgis-icon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581774" y="2771251"/>
                <a:ext cx="266701" cy="267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597" name="TextBox 20"/>
              <p:cNvSpPr txBox="1">
                <a:spLocks noChangeArrowheads="1"/>
              </p:cNvSpPr>
              <p:nvPr/>
            </p:nvSpPr>
            <p:spPr bwMode="auto">
              <a:xfrm>
                <a:off x="6753224" y="2790146"/>
                <a:ext cx="561975" cy="2226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IN" sz="1000">
                    <a:latin typeface="Times New Roman" pitchFamily="18" charset="0"/>
                    <a:cs typeface="Times New Roman" pitchFamily="18" charset="0"/>
                  </a:rPr>
                  <a:t>Q GIS</a:t>
                </a:r>
              </a:p>
            </p:txBody>
          </p:sp>
        </p:grpSp>
      </p:grpSp>
      <p:sp>
        <p:nvSpPr>
          <p:cNvPr id="24588" name="Rectangle 48"/>
          <p:cNvSpPr>
            <a:spLocks noChangeArrowheads="1"/>
          </p:cNvSpPr>
          <p:nvPr/>
        </p:nvSpPr>
        <p:spPr bwMode="auto">
          <a:xfrm>
            <a:off x="4389438" y="2647950"/>
            <a:ext cx="227012" cy="146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4589" name="TextBox 49"/>
          <p:cNvSpPr txBox="1">
            <a:spLocks noChangeArrowheads="1"/>
          </p:cNvSpPr>
          <p:nvPr/>
        </p:nvSpPr>
        <p:spPr bwMode="auto">
          <a:xfrm>
            <a:off x="4395788" y="2273300"/>
            <a:ext cx="185737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 bwMode="auto">
          <a:xfrm flipH="1">
            <a:off x="4664075" y="1822450"/>
            <a:ext cx="0" cy="215900"/>
          </a:xfrm>
          <a:prstGeom prst="straightConnector1">
            <a:avLst/>
          </a:prstGeom>
          <a:ln w="19050">
            <a:solidFill>
              <a:srgbClr val="0099CC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 bwMode="auto">
          <a:xfrm flipH="1" flipV="1">
            <a:off x="5211763" y="1809750"/>
            <a:ext cx="3175" cy="215900"/>
          </a:xfrm>
          <a:prstGeom prst="straightConnector1">
            <a:avLst/>
          </a:prstGeom>
          <a:ln w="19050">
            <a:solidFill>
              <a:srgbClr val="0099CC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 flipH="1" flipV="1">
            <a:off x="5203825" y="2270125"/>
            <a:ext cx="1588" cy="166688"/>
          </a:xfrm>
          <a:prstGeom prst="straightConnector1">
            <a:avLst/>
          </a:prstGeom>
          <a:ln w="12700">
            <a:solidFill>
              <a:srgbClr val="0099CC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log.png"/>
          <p:cNvPicPr preferRelativeResize="0">
            <a:picLocks/>
          </p:cNvPicPr>
          <p:nvPr/>
        </p:nvPicPr>
        <p:blipFill>
          <a:blip r:embed="rId3" cstate="print"/>
          <a:srcRect b="-4246"/>
          <a:stretch>
            <a:fillRect/>
          </a:stretch>
        </p:blipFill>
        <p:spPr>
          <a:xfrm>
            <a:off x="8895885" y="-53558"/>
            <a:ext cx="1041839" cy="104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:\Users\Admin\Desktop\Vidya\Photo 29.11.14\CWC_Chairman\DSC_0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80" y="2394857"/>
            <a:ext cx="4021364" cy="29970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3797" name="Picture 5" descr="C:\Users\Admin\Desktop\Vidya\Photo 29.11.14\CWC_Chairman\AE9A0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4279" y="2641600"/>
            <a:ext cx="3431721" cy="3027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3798" name="Picture 6" descr="C:\Users\Admin\Desktop\Vidya\Photo 29.11.14\CWC_Chairman\AE9A07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6038" y="2540000"/>
            <a:ext cx="2960687" cy="288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132332" y="0"/>
            <a:ext cx="4773667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solidFill>
                    <a:srgbClr val="0000CC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HOSTING OF TNWRIS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20800" y="1065964"/>
            <a:ext cx="7512049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dirty="0">
                <a:ln w="18415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www.tnwristn.gov.in</a:t>
            </a:r>
            <a:endParaRPr lang="en-US" sz="5400" b="1" cap="all" dirty="0">
              <a:ln w="18415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6595" y="6164628"/>
            <a:ext cx="608589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Dedicated on 29.11.2014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1808" y="15766"/>
            <a:ext cx="44577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tnwris</a:t>
            </a:r>
            <a:r>
              <a:rPr lang="en-US" sz="2800" b="1" cap="all" dirty="0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– NON </a:t>
            </a:r>
            <a:r>
              <a:rPr lang="en-US" sz="2800" b="1" cap="all" dirty="0" err="1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SPATIal</a:t>
            </a:r>
            <a:endParaRPr lang="en-US" sz="2800" b="1" cap="all" dirty="0">
              <a:ln w="9000" cmpd="sng">
                <a:solidFill>
                  <a:srgbClr val="CC0066"/>
                </a:solidFill>
                <a:prstDash val="solid"/>
              </a:ln>
              <a:solidFill>
                <a:srgbClr val="660033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32333" y="0"/>
            <a:ext cx="4457700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tnwris</a:t>
            </a:r>
            <a:r>
              <a:rPr lang="en-US" sz="2800" b="1" cap="all" dirty="0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–</a:t>
            </a:r>
            <a:r>
              <a:rPr lang="en-US" sz="2800" b="1" cap="all" dirty="0" err="1">
                <a:ln w="9000" cmpd="sng">
                  <a:solidFill>
                    <a:srgbClr val="CC0066"/>
                  </a:solidFill>
                  <a:prstDash val="solid"/>
                </a:ln>
                <a:solidFill>
                  <a:srgbClr val="6600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SPATIal</a:t>
            </a:r>
            <a:endParaRPr lang="en-US" sz="2800" b="1" cap="all" dirty="0">
              <a:ln w="9000" cmpd="sng">
                <a:solidFill>
                  <a:srgbClr val="CC0066"/>
                </a:solidFill>
                <a:prstDash val="solid"/>
              </a:ln>
              <a:solidFill>
                <a:srgbClr val="660033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6628" name="Picture 5" descr="C:\Users\Swarma\Desktop\priya mam\TN WRIS_home.png"/>
          <p:cNvPicPr>
            <a:picLocks noChangeAspect="1" noChangeArrowheads="1"/>
          </p:cNvPicPr>
          <p:nvPr/>
        </p:nvPicPr>
        <p:blipFill>
          <a:blip r:embed="rId2"/>
          <a:srcRect l="6764" r="6876"/>
          <a:stretch>
            <a:fillRect/>
          </a:stretch>
        </p:blipFill>
        <p:spPr bwMode="auto">
          <a:xfrm>
            <a:off x="280988" y="523875"/>
            <a:ext cx="4373562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C:\Users\Swarma\Pictures\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3613" y="1481138"/>
            <a:ext cx="4938712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775" y="677863"/>
            <a:ext cx="3765550" cy="5880100"/>
          </a:xfr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dirty="0" smtClean="0"/>
              <a:t>	</a:t>
            </a:r>
            <a:r>
              <a:rPr lang="en-US" sz="2800" dirty="0" smtClean="0">
                <a:solidFill>
                  <a:srgbClr val="0000FF"/>
                </a:solidFill>
                <a:latin typeface="Comic Sans MS" pitchFamily="66" charset="0"/>
              </a:rPr>
              <a:t>Based on the initiation taken by SWaRMA, GIS trainings were imparted in phased manner.</a:t>
            </a:r>
          </a:p>
          <a:p>
            <a:pPr algn="just">
              <a:defRPr/>
            </a:pPr>
            <a:endParaRPr lang="en-US" dirty="0" smtClean="0"/>
          </a:p>
          <a:p>
            <a:pPr algn="just">
              <a:defRPr/>
            </a:pPr>
            <a:endParaRPr lang="en-US" dirty="0" smtClean="0"/>
          </a:p>
          <a:p>
            <a:pPr algn="just">
              <a:defRPr/>
            </a:pPr>
            <a:endParaRPr lang="en-US" dirty="0" smtClean="0"/>
          </a:p>
          <a:p>
            <a:pPr algn="just">
              <a:defRPr/>
            </a:pPr>
            <a:endParaRPr lang="en-US" dirty="0" smtClean="0"/>
          </a:p>
          <a:p>
            <a:pPr algn="just">
              <a:defRPr/>
            </a:pPr>
            <a:endParaRPr lang="en-US" dirty="0" smtClean="0"/>
          </a:p>
          <a:p>
            <a:pPr algn="just">
              <a:lnSpc>
                <a:spcPct val="150000"/>
              </a:lnSpc>
              <a:defRPr/>
            </a:pPr>
            <a:endParaRPr lang="en-US" sz="28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8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0000FF"/>
                </a:solidFill>
                <a:latin typeface="Comic Sans MS" pitchFamily="66" charset="0"/>
              </a:rPr>
              <a:t>37 officers belong to </a:t>
            </a:r>
            <a:r>
              <a:rPr lang="en-US" sz="2800" dirty="0" smtClean="0">
                <a:solidFill>
                  <a:srgbClr val="002060"/>
                </a:solidFill>
                <a:latin typeface="Comic Sans MS" pitchFamily="66" charset="0"/>
              </a:rPr>
              <a:t>SWaRMA, IWS, SG&amp;SWRDC, EIC office, DRCS and WRD Regions</a:t>
            </a:r>
            <a:r>
              <a:rPr lang="en-US" sz="2800" dirty="0" smtClean="0">
                <a:solidFill>
                  <a:srgbClr val="0000FF"/>
                </a:solidFill>
                <a:latin typeface="Comic Sans MS" pitchFamily="66" charset="0"/>
              </a:rPr>
              <a:t> were trained in ARC GIS software.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7651" name="Picture 2" descr="C:\Documents and Settings\User\Desktop\pic\RB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2374900"/>
            <a:ext cx="27940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2"/>
          <p:cNvSpPr txBox="1">
            <a:spLocks/>
          </p:cNvSpPr>
          <p:nvPr/>
        </p:nvSpPr>
        <p:spPr bwMode="auto">
          <a:xfrm>
            <a:off x="5278438" y="693738"/>
            <a:ext cx="4462462" cy="5802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 cmpd="dbl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algn="just" eaLnBrk="0" hangingPunct="0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These </a:t>
            </a:r>
            <a:r>
              <a:rPr lang="en-US" sz="2200" dirty="0">
                <a:solidFill>
                  <a:srgbClr val="00B050"/>
                </a:solidFill>
                <a:latin typeface="Comic Sans MS" pitchFamily="66" charset="0"/>
                <a:cs typeface="+mn-cs"/>
              </a:rPr>
              <a:t>River basins and</a:t>
            </a:r>
          </a:p>
          <a:p>
            <a:pPr algn="just" eaLnBrk="0" hangingPunct="0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200" dirty="0">
                <a:solidFill>
                  <a:srgbClr val="00B050"/>
                </a:solidFill>
                <a:latin typeface="Comic Sans MS" pitchFamily="66" charset="0"/>
                <a:cs typeface="+mn-cs"/>
              </a:rPr>
              <a:t>its sub basin boundaries </a:t>
            </a:r>
          </a:p>
          <a:p>
            <a:pPr algn="just" eaLnBrk="0" hangingPunct="0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Were fine-tuned now in</a:t>
            </a:r>
          </a:p>
          <a:p>
            <a:pPr algn="just" eaLnBrk="0" hangingPunct="0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 GIS techniques, utilizing the services of above 20 GIS trained Officers. </a:t>
            </a:r>
            <a:r>
              <a:rPr lang="en-US" sz="2200" dirty="0">
                <a:latin typeface="Comic Sans MS" pitchFamily="66" charset="0"/>
                <a:cs typeface="+mn-cs"/>
              </a:rPr>
              <a:t>                                </a:t>
            </a:r>
          </a:p>
          <a:p>
            <a:pPr algn="just" eaLnBrk="0" hangingPunct="0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en-US" sz="2200" dirty="0">
              <a:latin typeface="Comic Sans MS" pitchFamily="66" charset="0"/>
              <a:cs typeface="+mn-cs"/>
            </a:endParaRPr>
          </a:p>
          <a:p>
            <a:pPr algn="just" eaLnBrk="0" hangingPunct="0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200" dirty="0">
                <a:solidFill>
                  <a:srgbClr val="002060"/>
                </a:solidFill>
                <a:latin typeface="Comic Sans MS" pitchFamily="66" charset="0"/>
                <a:cs typeface="+mn-cs"/>
              </a:rPr>
              <a:t>1:50,000Topographic maps of SOI, SRTM–DEM elevation</a:t>
            </a:r>
          </a:p>
          <a:p>
            <a:pPr algn="just" eaLnBrk="0" hangingPunct="0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200" dirty="0">
                <a:solidFill>
                  <a:srgbClr val="002060"/>
                </a:solidFill>
                <a:latin typeface="Comic Sans MS" pitchFamily="66" charset="0"/>
                <a:cs typeface="+mn-cs"/>
              </a:rPr>
              <a:t> data of USGS were</a:t>
            </a:r>
          </a:p>
          <a:p>
            <a:pPr algn="just" eaLnBrk="0" hangingPunct="0">
              <a:lnSpc>
                <a:spcPct val="15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200" dirty="0">
                <a:solidFill>
                  <a:srgbClr val="002060"/>
                </a:solidFill>
                <a:latin typeface="Comic Sans MS" pitchFamily="66" charset="0"/>
                <a:cs typeface="+mn-cs"/>
              </a:rPr>
              <a:t> utilized for fine</a:t>
            </a:r>
          </a:p>
          <a:p>
            <a:pPr algn="just" eaLnBrk="0" hangingPunct="0">
              <a:lnSpc>
                <a:spcPct val="15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en-US" sz="2200" dirty="0">
                <a:solidFill>
                  <a:srgbClr val="002060"/>
                </a:solidFill>
                <a:latin typeface="Comic Sans MS" pitchFamily="66" charset="0"/>
                <a:cs typeface="+mn-cs"/>
              </a:rPr>
              <a:t> tuning the boundaries.</a:t>
            </a:r>
          </a:p>
          <a:p>
            <a:pPr algn="just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None/>
              <a:defRPr/>
            </a:pP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27653" name="Picture 3" descr="C:\Documents and Settings\User\Desktop\southt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3188" y="4283075"/>
            <a:ext cx="19478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2" descr="C:\Documents and Settings\User\Desktop\pic\imag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8300" y="1039813"/>
            <a:ext cx="152241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rved Down Arrow 3"/>
          <p:cNvSpPr/>
          <p:nvPr/>
        </p:nvSpPr>
        <p:spPr>
          <a:xfrm>
            <a:off x="4124325" y="2743200"/>
            <a:ext cx="1177925" cy="6937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schemeClr val="tx1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988050" y="133350"/>
            <a:ext cx="2338388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IN" sz="3200" cap="all" dirty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itchFamily="82" charset="0"/>
                <a:ea typeface="+mj-ea"/>
                <a:cs typeface="+mj-cs"/>
              </a:rPr>
              <a:t>GIS TRAINING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Placeholder 2"/>
          <p:cNvSpPr>
            <a:spLocks noGrp="1"/>
          </p:cNvSpPr>
          <p:nvPr>
            <p:ph type="body" sz="half" idx="1"/>
          </p:nvPr>
        </p:nvSpPr>
        <p:spPr>
          <a:xfrm>
            <a:off x="319088" y="1039813"/>
            <a:ext cx="5470525" cy="4751387"/>
          </a:xfrm>
          <a:solidFill>
            <a:schemeClr val="bg1"/>
          </a:solidFill>
        </p:spPr>
        <p:txBody>
          <a:bodyPr/>
          <a:lstStyle/>
          <a:p>
            <a:pPr eaLnBrk="1" fontAlgn="ctr" hangingPunct="1">
              <a:buFont typeface="Arial" charset="0"/>
              <a:buNone/>
            </a:pPr>
            <a:r>
              <a:rPr lang="en-IN" sz="2400" b="1" smtClean="0">
                <a:solidFill>
                  <a:srgbClr val="00B050"/>
                </a:solidFill>
              </a:rPr>
              <a:t>GCS WGS84 - 1:50,000 scale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en-IN" sz="2400" smtClean="0"/>
              <a:t>  </a:t>
            </a:r>
            <a:r>
              <a:rPr lang="en-IN" sz="2400" b="1" smtClean="0"/>
              <a:t>River Basins  - 17 nos.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en-IN" sz="2400" b="1" smtClean="0"/>
              <a:t> Sub Basin boundaries   - 127nos.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en-IN" sz="2400" b="1" smtClean="0"/>
              <a:t> Administrative layers – District, Taluks, Blocks 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en-IN" sz="2400" b="1" smtClean="0"/>
              <a:t> Rivers , Streams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en-IN" sz="2400" b="1" smtClean="0"/>
              <a:t> Landuse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en-IN" sz="2400" b="1" smtClean="0"/>
              <a:t> Tanks </a:t>
            </a:r>
          </a:p>
          <a:p>
            <a:pPr>
              <a:buFont typeface="Arial" charset="0"/>
              <a:buNone/>
            </a:pPr>
            <a:endParaRPr lang="en-IN" sz="2400" b="1" smtClean="0"/>
          </a:p>
          <a:p>
            <a:pPr>
              <a:buFont typeface="Arial" charset="0"/>
              <a:buNone/>
            </a:pPr>
            <a:r>
              <a:rPr lang="en-IN" sz="2400" b="1" smtClean="0">
                <a:solidFill>
                  <a:srgbClr val="00B050"/>
                </a:solidFill>
              </a:rPr>
              <a:t>GCS WGS84 – 1:2,000 scale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en-IN" sz="2400" b="1" smtClean="0">
                <a:solidFill>
                  <a:srgbClr val="00B050"/>
                </a:solidFill>
              </a:rPr>
              <a:t> Geology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en-IN" sz="2400" b="1" smtClean="0">
                <a:solidFill>
                  <a:srgbClr val="00B050"/>
                </a:solidFill>
              </a:rPr>
              <a:t> Geomorphology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en-IN" sz="2400" b="1" smtClean="0">
                <a:solidFill>
                  <a:srgbClr val="00B050"/>
                </a:solidFill>
              </a:rPr>
              <a:t> Lineaments </a:t>
            </a:r>
          </a:p>
          <a:p>
            <a:pPr>
              <a:buFont typeface="Arial" charset="0"/>
              <a:buNone/>
            </a:pPr>
            <a:endParaRPr lang="en-IN" sz="2400" b="1" smtClean="0"/>
          </a:p>
        </p:txBody>
      </p:sp>
      <p:sp>
        <p:nvSpPr>
          <p:cNvPr id="5" name="Text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353175" y="461963"/>
            <a:ext cx="3124200" cy="979487"/>
          </a:xfrm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IN" sz="3200" dirty="0">
                <a:solidFill>
                  <a:srgbClr val="FF0000"/>
                </a:solidFill>
                <a:latin typeface="Algerian" pitchFamily="82" charset="0"/>
              </a:rPr>
              <a:t>TNWRIS </a:t>
            </a:r>
            <a:r>
              <a:rPr lang="en-IN" sz="3200" dirty="0" smtClean="0">
                <a:solidFill>
                  <a:srgbClr val="FF0000"/>
                </a:solidFill>
                <a:latin typeface="Algerian" pitchFamily="82" charset="0"/>
              </a:rPr>
              <a:t> LAYERS</a:t>
            </a:r>
            <a:endParaRPr lang="en-IN" sz="3200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5534025" y="1466850"/>
            <a:ext cx="627063" cy="5122863"/>
          </a:xfrm>
          <a:prstGeom prst="rightBrace">
            <a:avLst>
              <a:gd name="adj1" fmla="val 8333"/>
              <a:gd name="adj2" fmla="val 503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5519738" y="3152775"/>
            <a:ext cx="3460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b="1">
                <a:solidFill>
                  <a:srgbClr val="FF0000"/>
                </a:solidFill>
              </a:rPr>
              <a:t>SOURCE</a:t>
            </a:r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6353175" y="2033588"/>
            <a:ext cx="3254375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IN" sz="2400" b="1">
                <a:solidFill>
                  <a:srgbClr val="0070C0"/>
                </a:solidFill>
              </a:rPr>
              <a:t> INSTITUTE OF WATER </a:t>
            </a:r>
          </a:p>
          <a:p>
            <a:r>
              <a:rPr lang="en-IN" sz="2400" b="1">
                <a:solidFill>
                  <a:srgbClr val="0070C0"/>
                </a:solidFill>
              </a:rPr>
              <a:t>    STUDIES, CHENNAI</a:t>
            </a:r>
          </a:p>
          <a:p>
            <a:endParaRPr lang="en-IN" sz="2400" b="1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IN" sz="2400" b="1">
                <a:solidFill>
                  <a:srgbClr val="C00000"/>
                </a:solidFill>
              </a:rPr>
              <a:t> STATE GROUND AND  </a:t>
            </a:r>
          </a:p>
          <a:p>
            <a:r>
              <a:rPr lang="en-IN" sz="2400" b="1">
                <a:solidFill>
                  <a:srgbClr val="C00000"/>
                </a:solidFill>
              </a:rPr>
              <a:t>    SURFACE WATER </a:t>
            </a:r>
          </a:p>
          <a:p>
            <a:r>
              <a:rPr lang="en-IN" sz="2400" b="1">
                <a:solidFill>
                  <a:srgbClr val="C00000"/>
                </a:solidFill>
              </a:rPr>
              <a:t>    RESOURCE DATA </a:t>
            </a:r>
          </a:p>
          <a:p>
            <a:r>
              <a:rPr lang="en-IN" sz="2400" b="1">
                <a:solidFill>
                  <a:srgbClr val="C00000"/>
                </a:solidFill>
              </a:rPr>
              <a:t>    CENTER, CHENNAI</a:t>
            </a:r>
          </a:p>
          <a:p>
            <a:pPr>
              <a:buFont typeface="Wingdings" pitchFamily="2" charset="2"/>
              <a:buChar char="ü"/>
            </a:pPr>
            <a:endParaRPr lang="en-IN" sz="2400" b="1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IN" sz="2400" b="1">
                <a:solidFill>
                  <a:srgbClr val="0070C0"/>
                </a:solidFill>
              </a:rPr>
              <a:t> LINE DEPARTMENTS</a:t>
            </a:r>
          </a:p>
          <a:p>
            <a:endParaRPr lang="en-IN" sz="2400">
              <a:solidFill>
                <a:srgbClr val="FF0000"/>
              </a:solidFill>
            </a:endParaRPr>
          </a:p>
          <a:p>
            <a:endParaRPr lang="en-IN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059238" y="746125"/>
            <a:ext cx="5289550" cy="5472113"/>
          </a:xfrm>
        </p:spPr>
        <p:txBody>
          <a:bodyPr/>
          <a:lstStyle/>
          <a:p>
            <a:endParaRPr lang="en-IN" smtClean="0"/>
          </a:p>
        </p:txBody>
      </p:sp>
      <p:sp>
        <p:nvSpPr>
          <p:cNvPr id="3072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213" y="3124200"/>
            <a:ext cx="3343275" cy="3094038"/>
          </a:xfrm>
        </p:spPr>
        <p:txBody>
          <a:bodyPr/>
          <a:lstStyle/>
          <a:p>
            <a:endParaRPr lang="en-IN" smtClean="0"/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5863"/>
            <a:ext cx="4071938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 descr="Drip_withdetail"/>
          <p:cNvPicPr>
            <a:picLocks noChangeAspect="1" noChangeArrowheads="1"/>
          </p:cNvPicPr>
          <p:nvPr/>
        </p:nvPicPr>
        <p:blipFill>
          <a:blip r:embed="rId3"/>
          <a:srcRect l="4327" r="4808" b="24443"/>
          <a:stretch>
            <a:fillRect/>
          </a:stretch>
        </p:blipFill>
        <p:spPr bwMode="auto">
          <a:xfrm>
            <a:off x="4014788" y="0"/>
            <a:ext cx="5891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03788"/>
            <a:ext cx="4071938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-102476" y="94596"/>
            <a:ext cx="4117263" cy="1569660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DAMS / RESERVOIRS</a:t>
            </a:r>
          </a:p>
          <a:p>
            <a:pPr algn="ctr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Non-spatial</a:t>
            </a:r>
            <a:endParaRPr lang="en-IN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26210</TotalTime>
  <Words>526</Words>
  <Application>Microsoft Office PowerPoint</Application>
  <PresentationFormat>A4 Paper (210x297 mm)</PresentationFormat>
  <Paragraphs>154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Century Gothic</vt:lpstr>
      <vt:lpstr>Calibri</vt:lpstr>
      <vt:lpstr>Baskerville Old Face</vt:lpstr>
      <vt:lpstr>AngsanaUPC</vt:lpstr>
      <vt:lpstr>Times New Roman</vt:lpstr>
      <vt:lpstr>Verdana</vt:lpstr>
      <vt:lpstr>Wingdings</vt:lpstr>
      <vt:lpstr>Comic Sans MS</vt:lpstr>
      <vt:lpstr>Algerian</vt:lpstr>
      <vt:lpstr>Vapor Trail</vt:lpstr>
      <vt:lpstr>Slide 1</vt:lpstr>
      <vt:lpstr>Slide 2</vt:lpstr>
      <vt:lpstr>Slide 3</vt:lpstr>
      <vt:lpstr>Slide 4</vt:lpstr>
      <vt:lpstr>Slide 5</vt:lpstr>
      <vt:lpstr>Slide 6</vt:lpstr>
      <vt:lpstr>Slide 7</vt:lpstr>
      <vt:lpstr>TNWRIS  LAYERS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TAMIL NADU State Water Resources Management Agency  SWaRMA</dc:title>
  <dc:creator>Yamini Jayalakshmi</dc:creator>
  <cp:lastModifiedBy>T4 Section</cp:lastModifiedBy>
  <cp:revision>131</cp:revision>
  <dcterms:created xsi:type="dcterms:W3CDTF">2014-03-30T14:51:38Z</dcterms:created>
  <dcterms:modified xsi:type="dcterms:W3CDTF">2016-11-08T02:09:51Z</dcterms:modified>
</cp:coreProperties>
</file>